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98" r:id="rId3"/>
    <p:sldId id="259" r:id="rId4"/>
    <p:sldId id="263" r:id="rId5"/>
    <p:sldId id="277" r:id="rId6"/>
    <p:sldId id="279" r:id="rId7"/>
    <p:sldId id="289" r:id="rId8"/>
    <p:sldId id="290" r:id="rId9"/>
    <p:sldId id="287" r:id="rId10"/>
    <p:sldId id="299" r:id="rId11"/>
    <p:sldId id="300" r:id="rId12"/>
    <p:sldId id="288" r:id="rId13"/>
    <p:sldId id="297" r:id="rId14"/>
    <p:sldId id="284" r:id="rId15"/>
    <p:sldId id="285" r:id="rId16"/>
    <p:sldId id="268" r:id="rId17"/>
    <p:sldId id="271" r:id="rId18"/>
    <p:sldId id="267" r:id="rId19"/>
    <p:sldId id="286" r:id="rId20"/>
    <p:sldId id="266" r:id="rId21"/>
    <p:sldId id="265" r:id="rId22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Helle Formatvorlage 3 - Akz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E25E649-3F16-4E02-A733-19D2CDBF48F0}" styleName="Mittlere Formatvorlage 3 - Akz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964" autoAdjust="0"/>
    <p:restoredTop sz="77086" autoAdjust="0"/>
  </p:normalViewPr>
  <p:slideViewPr>
    <p:cSldViewPr snapToGrid="0">
      <p:cViewPr varScale="1">
        <p:scale>
          <a:sx n="97" d="100"/>
          <a:sy n="97" d="100"/>
        </p:scale>
        <p:origin x="82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7" d="100"/>
        <a:sy n="87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BAA7B2-2699-42B1-9591-4EF2529BF47F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DE2DE6-175A-458E-B4A8-275CAB46F4BF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526552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link.springer.com/chapter/10.1007/978-3-662-08283-6_17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utekueche.ch/rezept/7804/rispor-aus-uri.html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www.gutekueche.ch/rezept/5966/bandnudeln-in-gorgonzola-brokkolisauce.html?f_portionen=4&amp;x=45&amp;y=15" TargetMode="Externa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de-CH" dirty="0">
              <a:ea typeface="ＭＳ Ｐゴシック" pitchFamily="34" charset="-128"/>
            </a:endParaRPr>
          </a:p>
        </p:txBody>
      </p:sp>
      <p:sp>
        <p:nvSpPr>
          <p:cNvPr id="76804" name="Foliennummernplatzhalt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0740F5BF-AF45-4476-AB5E-9B72587CB3E5}" type="slidenum">
              <a:rPr lang="fr-FR" b="0" smtClean="0"/>
              <a:pPr eaLnBrk="1" hangingPunct="1"/>
              <a:t>3</a:t>
            </a:fld>
            <a:endParaRPr lang="fr-FR" b="0"/>
          </a:p>
        </p:txBody>
      </p:sp>
      <p:sp>
        <p:nvSpPr>
          <p:cNvPr id="2" name="Datumsplatzhalter 1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r>
              <a:rPr lang="de-CH"/>
              <a:t>27.10.2012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Kinderlebensmittel sind</a:t>
            </a:r>
            <a:r>
              <a:rPr lang="de-DE" baseline="0" dirty="0"/>
              <a:t> solche Lebensmittel, die explizit für Kinder angeboten werden. Das können die Produkte für die Säuglings- und Kleinkinderernährung wie auch für Schulkinder sein.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1A19C6-5050-40C6-A40F-E86648EF3410}" type="slidenum">
              <a:rPr lang="de-CH" smtClean="0"/>
              <a:t>14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624337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764704" y="4211960"/>
            <a:ext cx="5616624" cy="4114800"/>
          </a:xfrm>
        </p:spPr>
        <p:txBody>
          <a:bodyPr/>
          <a:lstStyle/>
          <a:p>
            <a:pPr rtl="0" eaLnBrk="1" fontAlgn="t" latinLnBrk="0" hangingPunct="1"/>
            <a:r>
              <a:rPr lang="de-DE" sz="1000" b="1" i="0" u="none" strike="noStrike" kern="1200" dirty="0">
                <a:solidFill>
                  <a:schemeClr val="tx1"/>
                </a:solidFill>
                <a:effectLst/>
              </a:rPr>
              <a:t>Stärkezucker: auf den Verpackung steht, dass kein Zucker zugesetzt wurde, aber das verwendete Getreide zum Teil in Stärkezucker umgewandelt wurde! </a:t>
            </a:r>
          </a:p>
          <a:p>
            <a:pPr rtl="0" eaLnBrk="1" fontAlgn="t" latinLnBrk="0" hangingPunct="1"/>
            <a:endParaRPr lang="de-DE" sz="1000" b="1" dirty="0"/>
          </a:p>
          <a:p>
            <a:pPr rtl="0" eaLnBrk="1" fontAlgn="t" latinLnBrk="0" hangingPunct="1"/>
            <a:r>
              <a:rPr lang="de-DE" sz="1000" b="1" i="0" u="none" strike="noStrike" kern="1200" dirty="0" err="1">
                <a:solidFill>
                  <a:schemeClr val="tx1"/>
                </a:solidFill>
                <a:effectLst/>
              </a:rPr>
              <a:t>Griess</a:t>
            </a:r>
            <a:r>
              <a:rPr lang="de-DE" sz="1000" b="1" i="0" u="none" strike="noStrike" kern="1200" dirty="0">
                <a:solidFill>
                  <a:schemeClr val="tx1"/>
                </a:solidFill>
                <a:effectLst/>
              </a:rPr>
              <a:t>-, Getreidebrei, Mengen für 6 Monate alte</a:t>
            </a:r>
            <a:r>
              <a:rPr lang="de-DE" sz="1000" b="1" i="0" u="none" strike="noStrike" kern="1200" baseline="0" dirty="0">
                <a:solidFill>
                  <a:schemeClr val="tx1"/>
                </a:solidFill>
                <a:effectLst/>
              </a:rPr>
              <a:t> Säuglinge</a:t>
            </a:r>
            <a:endParaRPr lang="de-CH" sz="1000" b="0" i="0" u="none" strike="noStrike" kern="120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r>
              <a:rPr lang="de-DE" sz="1000" b="0" i="0" u="none" strike="noStrike" kern="1200" dirty="0" err="1">
                <a:solidFill>
                  <a:schemeClr val="tx1"/>
                </a:solidFill>
                <a:effectLst/>
              </a:rPr>
              <a:t>Milupa</a:t>
            </a:r>
            <a:r>
              <a:rPr lang="de-DE" sz="1000" b="0" i="0" u="none" strike="noStrike" kern="120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b="0" i="0" u="none" strike="noStrike" kern="1200" dirty="0" err="1">
                <a:solidFill>
                  <a:schemeClr val="tx1"/>
                </a:solidFill>
                <a:effectLst/>
              </a:rPr>
              <a:t>Griessbrei</a:t>
            </a:r>
            <a:r>
              <a:rPr lang="de-DE" sz="1000" b="0" i="0" u="none" strike="noStrike" kern="1200" dirty="0">
                <a:solidFill>
                  <a:schemeClr val="tx1"/>
                </a:solidFill>
                <a:effectLst/>
              </a:rPr>
              <a:t>:	55g + 170 ml Wasser</a:t>
            </a:r>
            <a:endParaRPr lang="de-CH" sz="1000" b="0" i="0" u="none" strike="noStrike" kern="120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r>
              <a:rPr lang="de-DE" sz="1000" b="0" i="0" u="none" strike="noStrike" kern="1200" dirty="0" err="1">
                <a:solidFill>
                  <a:schemeClr val="tx1"/>
                </a:solidFill>
                <a:effectLst/>
              </a:rPr>
              <a:t>Milupa</a:t>
            </a:r>
            <a:r>
              <a:rPr lang="de-DE" sz="1000" b="0" i="0" u="none" strike="noStrike" kern="1200" baseline="0" dirty="0">
                <a:solidFill>
                  <a:schemeClr val="tx1"/>
                </a:solidFill>
                <a:effectLst/>
              </a:rPr>
              <a:t> Getreidemischung:	50g + 180 ml Wasser</a:t>
            </a:r>
            <a:endParaRPr lang="de-CH" sz="1000" b="0" i="0" u="none" strike="noStrike" kern="120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r>
              <a:rPr lang="de-DE" sz="1000" b="0" i="0" u="none" strike="noStrike" kern="1200" dirty="0">
                <a:solidFill>
                  <a:schemeClr val="tx1"/>
                </a:solidFill>
                <a:effectLst/>
              </a:rPr>
              <a:t>Nestlé </a:t>
            </a:r>
            <a:r>
              <a:rPr lang="de-DE" sz="1000" b="0" i="0" u="none" strike="noStrike" kern="1200" dirty="0" err="1">
                <a:solidFill>
                  <a:schemeClr val="tx1"/>
                </a:solidFill>
                <a:effectLst/>
              </a:rPr>
              <a:t>Milchgriess</a:t>
            </a:r>
            <a:r>
              <a:rPr lang="de-DE" sz="1000" b="0" i="0" u="none" strike="noStrike" kern="1200" dirty="0">
                <a:solidFill>
                  <a:schemeClr val="tx1"/>
                </a:solidFill>
                <a:effectLst/>
              </a:rPr>
              <a:t> Cerealien:</a:t>
            </a:r>
            <a:r>
              <a:rPr lang="de-DE" sz="1000" b="0" i="0" u="none" strike="noStrike" kern="1200" baseline="0" dirty="0">
                <a:solidFill>
                  <a:schemeClr val="tx1"/>
                </a:solidFill>
                <a:effectLst/>
              </a:rPr>
              <a:t> 60g +180 ml Wasser</a:t>
            </a:r>
            <a:endParaRPr lang="de-CH" sz="1000" b="0" i="0" u="none" strike="noStrike" kern="120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r>
              <a:rPr lang="de-DE" sz="1000" b="0" i="0" u="none" strike="noStrike" kern="1200" dirty="0">
                <a:solidFill>
                  <a:schemeClr val="tx1"/>
                </a:solidFill>
                <a:effectLst/>
              </a:rPr>
              <a:t>Nestlé Vollkorn Cerealien:</a:t>
            </a:r>
            <a:r>
              <a:rPr lang="de-DE" sz="1000" b="0" i="0" u="none" strike="noStrike" kern="1200" baseline="0" dirty="0">
                <a:solidFill>
                  <a:schemeClr val="tx1"/>
                </a:solidFill>
                <a:effectLst/>
              </a:rPr>
              <a:t> 30g +180 ml Wasser + Milchpulver</a:t>
            </a:r>
            <a:endParaRPr lang="de-CH" sz="1000" b="0" i="0" u="none" strike="noStrike" kern="120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endParaRPr lang="de-CH" sz="1000" b="0" i="0" u="none" strike="noStrike" kern="120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r>
              <a:rPr lang="de-DE" sz="1000" b="0" i="0" u="none" strike="noStrike" kern="1200" dirty="0">
                <a:solidFill>
                  <a:schemeClr val="tx1"/>
                </a:solidFill>
                <a:effectLst/>
              </a:rPr>
              <a:t>Selbsthergestellter</a:t>
            </a:r>
            <a:r>
              <a:rPr lang="de-DE" sz="1000" b="0" i="0" u="none" strike="noStrike" kern="1200" baseline="0" dirty="0">
                <a:solidFill>
                  <a:schemeClr val="tx1"/>
                </a:solidFill>
                <a:effectLst/>
              </a:rPr>
              <a:t> </a:t>
            </a:r>
            <a:r>
              <a:rPr lang="de-DE" sz="1000" b="0" i="0" u="none" strike="noStrike" kern="1200" baseline="0" dirty="0" err="1">
                <a:solidFill>
                  <a:schemeClr val="tx1"/>
                </a:solidFill>
                <a:effectLst/>
              </a:rPr>
              <a:t>Griessbrei</a:t>
            </a:r>
            <a:r>
              <a:rPr lang="de-DE" sz="1000" b="0" i="0" u="none" strike="noStrike" kern="1200" baseline="0" dirty="0">
                <a:solidFill>
                  <a:schemeClr val="tx1"/>
                </a:solidFill>
                <a:effectLst/>
              </a:rPr>
              <a:t>:</a:t>
            </a:r>
            <a:endParaRPr lang="de-CH" sz="1000" b="0" i="0" u="none" strike="noStrike" kern="120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r>
              <a:rPr lang="de-DE" sz="1000" b="0" i="0" u="none" strike="noStrike" kern="1200" baseline="0" dirty="0">
                <a:solidFill>
                  <a:schemeClr val="tx1"/>
                </a:solidFill>
                <a:effectLst/>
              </a:rPr>
              <a:t>40 g </a:t>
            </a:r>
            <a:r>
              <a:rPr lang="de-DE" sz="1000" b="0" i="0" u="none" strike="noStrike" kern="1200" baseline="0" dirty="0" err="1">
                <a:solidFill>
                  <a:schemeClr val="tx1"/>
                </a:solidFill>
                <a:effectLst/>
              </a:rPr>
              <a:t>Hartweizengriess</a:t>
            </a:r>
            <a:r>
              <a:rPr lang="de-DE" sz="1000" b="0" i="0" u="none" strike="noStrike" kern="1200" baseline="0" dirty="0">
                <a:solidFill>
                  <a:schemeClr val="tx1"/>
                </a:solidFill>
                <a:effectLst/>
              </a:rPr>
              <a:t> + 1 gestrichener  TL Zucker (4 g)  + 2 dl Milch + 1TL Rapsöl</a:t>
            </a:r>
          </a:p>
          <a:p>
            <a:pPr rtl="0" eaLnBrk="1" fontAlgn="t" latinLnBrk="0" hangingPunct="1"/>
            <a:endParaRPr lang="de-DE" sz="1000" dirty="0"/>
          </a:p>
          <a:p>
            <a:pPr rtl="0" eaLnBrk="1" fontAlgn="t" latinLnBrk="0" hangingPunct="1"/>
            <a:endParaRPr lang="de-DE" sz="1000" b="0" i="0" u="none" strike="noStrike" kern="1200" baseline="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endParaRPr lang="de-DE" sz="1000" dirty="0"/>
          </a:p>
          <a:p>
            <a:pPr rtl="0" eaLnBrk="1" fontAlgn="t" latinLnBrk="0" hangingPunct="1"/>
            <a:endParaRPr lang="de-DE" sz="1000" b="0" i="0" u="none" strike="noStrike" kern="1200" baseline="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endParaRPr lang="de-DE" sz="1000" dirty="0"/>
          </a:p>
          <a:p>
            <a:pPr rtl="0" eaLnBrk="1" fontAlgn="t" latinLnBrk="0" hangingPunct="1"/>
            <a:endParaRPr lang="de-DE" sz="1000" b="0" i="0" u="none" strike="noStrike" kern="1200" baseline="0" dirty="0">
              <a:solidFill>
                <a:schemeClr val="tx1"/>
              </a:solidFill>
              <a:effectLst/>
            </a:endParaRPr>
          </a:p>
          <a:p>
            <a:pPr fontAlgn="t"/>
            <a:r>
              <a:rPr lang="de-CH" sz="1000" dirty="0"/>
              <a:t>«Als Stärkezucker bezeichnet man alle Produkte, die man im technischen Maßstab durch Hydrolyse von </a:t>
            </a:r>
            <a:r>
              <a:rPr lang="de-CH" sz="1000" dirty="0" err="1"/>
              <a:t>Amylose</a:t>
            </a:r>
            <a:r>
              <a:rPr lang="de-CH" sz="1000" dirty="0"/>
              <a:t> und </a:t>
            </a:r>
            <a:r>
              <a:rPr lang="de-CH" sz="1000" dirty="0" err="1"/>
              <a:t>Amylopektin</a:t>
            </a:r>
            <a:r>
              <a:rPr lang="de-CH" sz="1000" dirty="0"/>
              <a:t> unter Bildung von </a:t>
            </a:r>
            <a:r>
              <a:rPr lang="de-CH" sz="1000" dirty="0" err="1"/>
              <a:t>Glucosepolymeren</a:t>
            </a:r>
            <a:r>
              <a:rPr lang="de-CH" sz="1000" dirty="0"/>
              <a:t> mit beliebigen Polymerisationsgraden (Poly-, </a:t>
            </a:r>
            <a:r>
              <a:rPr lang="de-CH" sz="1000" dirty="0" err="1"/>
              <a:t>Oligo</a:t>
            </a:r>
            <a:r>
              <a:rPr lang="de-CH" sz="1000" dirty="0"/>
              <a:t>-, Disaccharide) bis hin zum Grundbaustein </a:t>
            </a:r>
            <a:r>
              <a:rPr lang="el-GR" sz="1000" dirty="0"/>
              <a:t>α-</a:t>
            </a:r>
            <a:r>
              <a:rPr lang="de-CH" sz="1000" dirty="0"/>
              <a:t>D-Glucose (andere Bezeichnung: Dextrose) gewinnt.» </a:t>
            </a:r>
            <a:r>
              <a:rPr lang="de-CH" sz="1000" dirty="0">
                <a:hlinkClick r:id="rId3"/>
              </a:rPr>
              <a:t>http://link.springer.com/chapter/10.1007%2F978-3-662-08283-6_17</a:t>
            </a:r>
            <a:r>
              <a:rPr lang="de-CH" sz="1000" dirty="0"/>
              <a:t>  </a:t>
            </a:r>
            <a:endParaRPr lang="de-DE" sz="1000" b="0" i="0" u="none" strike="noStrike" kern="1200" baseline="0" dirty="0">
              <a:solidFill>
                <a:schemeClr val="tx1"/>
              </a:solidFill>
              <a:effectLst/>
            </a:endParaRPr>
          </a:p>
          <a:p>
            <a:pPr rtl="0" eaLnBrk="1" fontAlgn="t" latinLnBrk="0" hangingPunct="1"/>
            <a:endParaRPr lang="de-DE" dirty="0"/>
          </a:p>
          <a:p>
            <a:pPr rtl="0" eaLnBrk="1" fontAlgn="t" latinLnBrk="0" hangingPunct="1"/>
            <a:endParaRPr lang="de-CH" sz="1200" b="0" i="0" u="none" strike="noStrike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4D7AEF-68C5-48F7-BCB9-5E42022954B3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340850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11AE-22DE-4163-9A96-6372C71BD4A0}" type="slidenum">
              <a:rPr lang="de-CH" smtClean="0">
                <a:solidFill>
                  <a:prstClr val="black"/>
                </a:solidFill>
              </a:rPr>
              <a:pPr/>
              <a:t>16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13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80963" y="725488"/>
            <a:ext cx="6629400" cy="37306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260648" y="4724955"/>
            <a:ext cx="3168352" cy="5027038"/>
          </a:xfrm>
        </p:spPr>
        <p:txBody>
          <a:bodyPr/>
          <a:lstStyle/>
          <a:p>
            <a:r>
              <a:rPr lang="de-DE" sz="1000" dirty="0"/>
              <a:t>Vergleich von Fast Food und selbst</a:t>
            </a:r>
            <a:r>
              <a:rPr lang="de-DE" sz="1000" baseline="0" dirty="0"/>
              <a:t> hergestelltem Menü in Gemeinschaftsarbeit</a:t>
            </a:r>
          </a:p>
          <a:p>
            <a:pPr marL="171450" indent="-171450">
              <a:buFont typeface="Arial" pitchFamily="34" charset="0"/>
              <a:buChar char="•"/>
            </a:pPr>
            <a:endParaRPr lang="de-DE" sz="1000" baseline="0" dirty="0"/>
          </a:p>
          <a:p>
            <a:pPr marL="0" indent="0">
              <a:buFont typeface="Arial" pitchFamily="34" charset="0"/>
              <a:buNone/>
            </a:pPr>
            <a:r>
              <a:rPr lang="de-CH" sz="1000" dirty="0"/>
              <a:t>Selbst hergestellte</a:t>
            </a:r>
            <a:r>
              <a:rPr lang="de-CH" sz="1000" baseline="0" dirty="0"/>
              <a:t> Pizza </a:t>
            </a:r>
            <a:r>
              <a:rPr lang="de-CH" sz="1000" dirty="0"/>
              <a:t>Für 4 Personen: 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sz="1000" dirty="0"/>
              <a:t>400 g Mehl CHF 0.64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sz="1000" dirty="0"/>
              <a:t>3 dl Wasser &gt; 1 Rp.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sz="1000" dirty="0"/>
              <a:t>(2 EL Öl)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sz="1000" dirty="0"/>
              <a:t>1 TL Salz CHF 0.0014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sz="1000" dirty="0"/>
              <a:t>1 Beutel Trockenhefe CHF 0.26</a:t>
            </a:r>
          </a:p>
          <a:p>
            <a:pPr marL="171450" indent="-171450">
              <a:buFont typeface="Arial" pitchFamily="34" charset="0"/>
              <a:buChar char="•"/>
            </a:pPr>
            <a:endParaRPr lang="de-CH" sz="1000" dirty="0"/>
          </a:p>
          <a:p>
            <a:pPr marL="171450" indent="-171450">
              <a:buFont typeface="Arial" pitchFamily="34" charset="0"/>
              <a:buChar char="•"/>
            </a:pPr>
            <a:r>
              <a:rPr lang="de-CH" sz="1000" dirty="0"/>
              <a:t>1 D. gehackte Tomaten 400g CHFG 0.85 – 1.50 (</a:t>
            </a:r>
            <a:r>
              <a:rPr lang="de-CH" sz="1000" dirty="0" err="1"/>
              <a:t>bio</a:t>
            </a:r>
            <a:r>
              <a:rPr lang="de-CH" sz="1000" dirty="0"/>
              <a:t>)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sz="1000" dirty="0"/>
              <a:t>1 P. Hinterschinken (160g)  4.90 CHF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de-CH" sz="1000" dirty="0"/>
              <a:t>2x150 g Mozzarella CHF 3.20</a:t>
            </a:r>
          </a:p>
          <a:p>
            <a:pPr marL="171450" indent="-171450">
              <a:buFont typeface="Arial" pitchFamily="34" charset="0"/>
              <a:buChar char="•"/>
            </a:pPr>
            <a:endParaRPr lang="de-DE" sz="1000" dirty="0"/>
          </a:p>
          <a:p>
            <a:pPr marL="0" indent="0">
              <a:buFont typeface="Arial" pitchFamily="34" charset="0"/>
              <a:buNone/>
            </a:pPr>
            <a:r>
              <a:rPr lang="de-DE" sz="1000" dirty="0"/>
              <a:t>Menü für 4 Personen</a:t>
            </a:r>
            <a:endParaRPr lang="de-DE" sz="1000" baseline="0" dirty="0"/>
          </a:p>
          <a:p>
            <a:r>
              <a:rPr lang="de-DE" sz="1000" b="1" dirty="0" err="1"/>
              <a:t>Lauchrisotto</a:t>
            </a:r>
            <a:r>
              <a:rPr lang="de-DE" sz="1000" b="1" dirty="0"/>
              <a:t> </a:t>
            </a:r>
            <a:br>
              <a:rPr lang="de-DE" sz="1000" b="1" dirty="0"/>
            </a:br>
            <a:r>
              <a:rPr lang="de-DE" sz="1000" dirty="0"/>
              <a:t>(nach </a:t>
            </a:r>
            <a:r>
              <a:rPr lang="de-CH" sz="1000" u="sng" dirty="0">
                <a:hlinkClick r:id="rId3"/>
              </a:rPr>
              <a:t>http://www.gutekueche.ch/rezept/7804/rispor-aus-uri.html</a:t>
            </a:r>
            <a:r>
              <a:rPr lang="de-CH" sz="1000" u="sng" dirty="0"/>
              <a:t>)</a:t>
            </a:r>
            <a:r>
              <a:rPr lang="de-CH" sz="1000" dirty="0"/>
              <a:t> </a:t>
            </a:r>
            <a:endParaRPr lang="de-DE" sz="1000" dirty="0"/>
          </a:p>
          <a:p>
            <a:r>
              <a:rPr lang="de-CH" sz="1000" dirty="0"/>
              <a:t>2	Würfel	Bouillon ca. 1.- Fr.</a:t>
            </a:r>
          </a:p>
          <a:p>
            <a:r>
              <a:rPr lang="de-CH" sz="1000" dirty="0"/>
              <a:t>20 	g Butter ca. 0.30 Fr.</a:t>
            </a:r>
          </a:p>
          <a:p>
            <a:r>
              <a:rPr lang="de-CH" sz="1000" dirty="0"/>
              <a:t>500 	g Langkornreis ca. 1.80 Fr.</a:t>
            </a:r>
          </a:p>
          <a:p>
            <a:r>
              <a:rPr lang="de-CH" sz="1000" dirty="0"/>
              <a:t>2 	Lorbeerblätter</a:t>
            </a:r>
          </a:p>
          <a:p>
            <a:r>
              <a:rPr lang="de-CH" sz="1000" dirty="0"/>
              <a:t>1 	Prise	Muskat</a:t>
            </a:r>
          </a:p>
          <a:p>
            <a:r>
              <a:rPr lang="de-CH" sz="1000" dirty="0"/>
              <a:t>500 	g Lauch 2.- Fr.</a:t>
            </a:r>
          </a:p>
          <a:p>
            <a:r>
              <a:rPr lang="de-CH" sz="1000" dirty="0"/>
              <a:t>1 	Prise	Salz und Pfeffer</a:t>
            </a:r>
          </a:p>
          <a:p>
            <a:r>
              <a:rPr lang="de-CH" sz="1000" dirty="0"/>
              <a:t>200 	g Sbrinz oder Parmesan ca. 5.70 oder 4.20 Fr.</a:t>
            </a:r>
          </a:p>
          <a:p>
            <a:pPr lvl="0"/>
            <a:r>
              <a:rPr lang="de-CH" sz="1000" dirty="0"/>
              <a:t>g Zwiebel ca. 0.25 Fr.</a:t>
            </a:r>
          </a:p>
          <a:p>
            <a:r>
              <a:rPr lang="de-DE" sz="1000" b="1" dirty="0"/>
              <a:t>11.- Fr. mit Sbrinz, 9.50 Fr. mit Parmesan (ohne Gewürze</a:t>
            </a:r>
            <a:r>
              <a:rPr lang="de-DE" sz="1000" dirty="0"/>
              <a:t>)</a:t>
            </a:r>
            <a:endParaRPr lang="de-CH" sz="10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11AE-22DE-4163-9A96-6372C71BD4A0}" type="slidenum">
              <a:rPr lang="de-CH" smtClean="0">
                <a:solidFill>
                  <a:prstClr val="black"/>
                </a:solidFill>
              </a:rPr>
              <a:pPr/>
              <a:t>17</a:t>
            </a:fld>
            <a:endParaRPr lang="de-CH" dirty="0">
              <a:solidFill>
                <a:prstClr val="black"/>
              </a:solidFill>
            </a:endParaRPr>
          </a:p>
        </p:txBody>
      </p:sp>
      <p:sp>
        <p:nvSpPr>
          <p:cNvPr id="7" name="Textfeld 2"/>
          <p:cNvSpPr txBox="1">
            <a:spLocks noChangeArrowheads="1"/>
          </p:cNvSpPr>
          <p:nvPr/>
        </p:nvSpPr>
        <p:spPr bwMode="auto">
          <a:xfrm>
            <a:off x="3247384" y="6629821"/>
            <a:ext cx="3610616" cy="3093154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600"/>
              </a:spcAft>
              <a:buClrTx/>
              <a:buSzTx/>
              <a:buFontTx/>
              <a:buNone/>
              <a:tabLst/>
            </a:pPr>
            <a:r>
              <a:rPr kumimoji="0" lang="de-CH" altLang="de-DE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Bandnudeln in Gorgonzola </a:t>
            </a:r>
            <a:r>
              <a:rPr kumimoji="0" lang="de-CH" altLang="de-DE" sz="1000" b="1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Brokkolisauce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Nach: </a:t>
            </a: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  <a:hlinkClick r:id="rId4"/>
              </a:rPr>
              <a:t>http://www.gutekueche.ch/rezept/5966/bandnudeln-in-gorgonzola-brokkolisauce.html?f_portionen=4&amp;x=45&amp;y=15</a:t>
            </a: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1000 	g 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Bandnudeln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Fetuccini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 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6.30 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Fr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it-IT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1000 	g 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Brokkoli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2.- 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Fr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it-IT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 	g Gorgonzola 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 4.40 </a:t>
            </a:r>
            <a:r>
              <a:rPr kumimoji="0" lang="it-IT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Fr</a:t>
            </a:r>
            <a:r>
              <a:rPr kumimoji="0" lang="it-IT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.</a:t>
            </a:r>
            <a:endParaRPr kumimoji="0" lang="it-IT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 	Knoblauchzehen 0.13 Fr.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 	TL Kräuter (z.B. Schnittlauch, Petersilie; gemischt, </a:t>
            </a:r>
            <a:b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</a:b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                                  fein gehackt) ca. 2.- Fr.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200 	ml Halbrahm 1.- Fr.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250	ml 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Milch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0.40 Fr.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effectLst/>
                <a:latin typeface="Calibri" pitchFamily="34" charset="0"/>
                <a:cs typeface="Arial" pitchFamily="34" charset="0"/>
              </a:rPr>
              <a:t>2 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EL 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Olivenöl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ca. 60 g = ca. 0.35 Fr.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20 	EL Parmesan (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frisch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gerieben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 ca. 200 g = 4.20 Fr.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2-3 	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Prisen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Pfeffer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(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weiß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)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	</a:t>
            </a: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Salz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 	mittelgrosse Zwiebel 0.25 Fr.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DE" altLang="de-DE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Ca. 21.- Franken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Textfeld 2"/>
          <p:cNvSpPr txBox="1">
            <a:spLocks noChangeArrowheads="1"/>
          </p:cNvSpPr>
          <p:nvPr/>
        </p:nvSpPr>
        <p:spPr bwMode="auto">
          <a:xfrm>
            <a:off x="3247384" y="4472820"/>
            <a:ext cx="3601091" cy="215700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500"/>
              </a:spcBef>
              <a:spcAft>
                <a:spcPts val="500"/>
              </a:spcAft>
              <a:buClrTx/>
              <a:buSzTx/>
              <a:buFontTx/>
              <a:buNone/>
              <a:tabLst/>
            </a:pPr>
            <a:r>
              <a:rPr kumimoji="0" lang="de-DE" altLang="de-DE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Selbstgemachte Hamburger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8	Stück Hamburger-</a:t>
            </a:r>
            <a:r>
              <a:rPr kumimoji="0" lang="de-CH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Brötli</a:t>
            </a: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ca. 3.- Fr.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cs typeface="Arial" pitchFamily="34" charset="0"/>
              </a:rPr>
              <a:t>400</a:t>
            </a: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mbria" pitchFamily="18" charset="0"/>
                <a:cs typeface="Arial" pitchFamily="34" charset="0"/>
              </a:rPr>
              <a:t>	</a:t>
            </a: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 Hackfleisch Rind Bio </a:t>
            </a:r>
            <a:r>
              <a:rPr kumimoji="0" lang="de-CH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naturaplan</a:t>
            </a: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ca. 9,- Fr.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	mittelgrosse	Zwiebel ca. 0.25 Fr.</a:t>
            </a:r>
            <a:endParaRPr kumimoji="0" lang="de-CH" altLang="de-DE" sz="10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mbria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	Ei ca. 0.50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Gewürze, 2-3 EL Mehl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Öl zum Braten (HOLL-Rapsöl, Bratbutter)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	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Flasche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Ketchup = 5 dl 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Flasche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ca. 2.85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	</a:t>
            </a:r>
            <a:r>
              <a:rPr kumimoji="0" lang="en-US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Glas</a:t>
            </a:r>
            <a:r>
              <a:rPr kumimoji="0" lang="en-US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Cornichon ca. 1.50 Fr.</a:t>
            </a:r>
            <a:endParaRPr kumimoji="0" lang="en-US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	Kopf Salat ca. 1.60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de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Rapsöl, Essig, Salz und Pfeffer</a:t>
            </a:r>
            <a:endParaRPr kumimoji="0" lang="de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fr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1	</a:t>
            </a:r>
            <a:r>
              <a:rPr kumimoji="0" lang="fr-CH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Packung</a:t>
            </a:r>
            <a:r>
              <a:rPr kumimoji="0" lang="fr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Vanille-</a:t>
            </a:r>
            <a:r>
              <a:rPr kumimoji="0" lang="fr-CH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Eis</a:t>
            </a:r>
            <a:r>
              <a:rPr kumimoji="0" lang="fr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</a:t>
            </a:r>
            <a:r>
              <a:rPr kumimoji="0" lang="fr-CH" altLang="de-DE" sz="10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Qualité&amp;Prix</a:t>
            </a:r>
            <a:r>
              <a:rPr kumimoji="0" lang="fr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 9 dl ca. 7.50 Fr.</a:t>
            </a:r>
            <a:endParaRPr kumimoji="0" lang="fr-CH" altLang="de-DE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buClrTx/>
              <a:buSzTx/>
              <a:buFontTx/>
              <a:buNone/>
              <a:tabLst/>
            </a:pPr>
            <a:r>
              <a:rPr kumimoji="0" lang="fr-CH" altLang="de-DE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 </a:t>
            </a:r>
            <a:r>
              <a:rPr kumimoji="0" lang="de-CH" altLang="de-DE" sz="1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cs typeface="Arial" pitchFamily="34" charset="0"/>
              </a:rPr>
              <a:t>ca. 26,- ohne Gewürze, Mehl und Öl bzw. Bratbutter</a:t>
            </a:r>
            <a:endParaRPr kumimoji="0" lang="de-DE" altLang="de-DE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20113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Mal bildlich dargestellt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116305-8BB6-43B2-A6F2-662B23CD22AD}" type="slidenum">
              <a:rPr lang="de-CH" smtClean="0"/>
              <a:pPr/>
              <a:t>18</a:t>
            </a:fld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de-CH"/>
              <a:t>27.10.2012</a:t>
            </a:r>
          </a:p>
        </p:txBody>
      </p:sp>
    </p:spTree>
    <p:extLst>
      <p:ext uri="{BB962C8B-B14F-4D97-AF65-F5344CB8AC3E}">
        <p14:creationId xmlns:p14="http://schemas.microsoft.com/office/powerpoint/2010/main" val="28409228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11AE-22DE-4163-9A96-6372C71BD4A0}" type="slidenum">
              <a:rPr lang="de-CH" smtClean="0">
                <a:solidFill>
                  <a:prstClr val="black"/>
                </a:solidFill>
              </a:rPr>
              <a:pPr/>
              <a:t>19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13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de-CH" sz="1200" dirty="0"/>
              <a:t>Nicht nur die Wirkungen des Alkohols auf die Konzentrationsfähigkeit und die Reaktionszeiten sind in Zusammenhang mit Unfällen problematisch. Die enthemmende Wirkung des Alkohols steigert die Wahrscheinlichkeit für </a:t>
            </a:r>
            <a:r>
              <a:rPr lang="de-CH" sz="1200" dirty="0" err="1"/>
              <a:t>risikohaftes</a:t>
            </a:r>
            <a:r>
              <a:rPr lang="de-CH" sz="1200" dirty="0"/>
              <a:t> Verhalten, z.B. im Strassenverkehr, in anderen unfallgefährlichen Situationen und senkt auch die Hemmschwelle für Gewaltanwendungen und Gesetzesübertretungen. </a:t>
            </a:r>
          </a:p>
          <a:p>
            <a:pPr marL="171450" indent="-171450">
              <a:buFont typeface="Arial" pitchFamily="34" charset="0"/>
              <a:buChar char="•"/>
            </a:pPr>
            <a:endParaRPr lang="de-DE" dirty="0"/>
          </a:p>
          <a:p>
            <a:pPr marL="171450" indent="-171450">
              <a:buFont typeface="Arial" pitchFamily="34" charset="0"/>
              <a:buChar char="•"/>
            </a:pPr>
            <a:r>
              <a:rPr lang="de-DE" dirty="0"/>
              <a:t>Weitere</a:t>
            </a:r>
            <a:r>
              <a:rPr lang="de-DE" baseline="0" dirty="0"/>
              <a:t> Infos: Gesundheitsinformation.de, Sucht Schweiz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11AE-22DE-4163-9A96-6372C71BD4A0}" type="slidenum">
              <a:rPr lang="de-CH" smtClean="0">
                <a:solidFill>
                  <a:prstClr val="black"/>
                </a:solidFill>
              </a:rPr>
              <a:pPr/>
              <a:t>20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13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200" dirty="0"/>
              <a:t>1,0 bis 2,0 Promille: Rauschstadium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Weitere Verschlechterung des räumlichen Sehens und der Hell-/Dunkel-Anpassung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Starke Gleichgewichtsstörungen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Aufmerksamkeits- und Konzentrationseinbusse, erheblich gestörte Reaktionsfähigkeit, Verwirrtheit, Sprechstörungen, Orientierungsstörungen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Übersteigerte Selbsteinschätzung durch Enthemmung und Verlust der Kritikfähigkeit </a:t>
            </a:r>
          </a:p>
          <a:p>
            <a:endParaRPr lang="de-CH" sz="1200" dirty="0"/>
          </a:p>
          <a:p>
            <a:r>
              <a:rPr lang="de-CH" sz="1200" dirty="0"/>
              <a:t>3,0 bis 5,0 Promille: Lähmungsstadium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ab 3,0 Promille: Bewusstlosigkeit, Gedächtnisverlust, schwache Atmung, Unterkühlung, Reflexlosigkeit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CH" sz="1200" dirty="0"/>
              <a:t>ab 4,0 Promille: Lähmungen, Koma mit Reflexlosigkeit, unkontrollierte Ausscheidungen, Atemstillstand und Tod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CF11AE-22DE-4163-9A96-6372C71BD4A0}" type="slidenum">
              <a:rPr lang="de-CH" smtClean="0">
                <a:solidFill>
                  <a:prstClr val="black"/>
                </a:solidFill>
              </a:rPr>
              <a:pPr/>
              <a:t>21</a:t>
            </a:fld>
            <a:endParaRPr lang="de-C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20113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8977" y="4344357"/>
            <a:ext cx="6220047" cy="41131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pitchFamily="34" charset="-128"/>
              </a:rPr>
              <a:t>Wie stark ein Lebensmittel verarbeitet ist, sollten Sie auch bedenken – jeder Verarbeitungsschritt kostet Energie und Ihnen Geld. Ebenso werden mehr Zusatzstoffe verwendet, um Geschmack, Aussehen und Konsistenz des Produktes zu steuern. Fertigprodukte haben einen standardisierten Geschmack.</a:t>
            </a:r>
            <a:endParaRPr lang="de-CH">
              <a:ea typeface="ＭＳ Ｐゴシック" pitchFamily="34" charset="-128"/>
            </a:endParaRPr>
          </a:p>
          <a:p>
            <a:endParaRPr lang="de-DE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Wählen Sie ein Fertigprodukt, bezahlen Sie die Arbeit, die andere gemacht haben! Und: Zutaten, die Sie eher nicht verwenden würden. </a:t>
            </a:r>
          </a:p>
          <a:p>
            <a:endParaRPr lang="de-CH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Sandwich</a:t>
            </a:r>
            <a:endParaRPr lang="de-CH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Pizza</a:t>
            </a:r>
            <a:endParaRPr lang="de-CH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Lasagne</a:t>
            </a:r>
            <a:endParaRPr lang="de-CH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Hackfleisch-Burger, Hackfleischbällchen</a:t>
            </a:r>
            <a:endParaRPr lang="de-CH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Saucen</a:t>
            </a:r>
            <a:endParaRPr lang="de-CH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Kuchen</a:t>
            </a:r>
            <a:endParaRPr lang="de-CH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Getränke</a:t>
            </a:r>
            <a:endParaRPr lang="de-CH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Wenn Sie es selber machen, sparen Sie Geld UND haben eine bessere Kontrolle über die Zutaten und damit auch über den Nährwert – Menge an Zucker, Salz und Fett sowie Fettqualität.</a:t>
            </a:r>
          </a:p>
          <a:p>
            <a:pPr eaLnBrk="1" hangingPunct="1"/>
            <a:endParaRPr lang="de-CH">
              <a:ea typeface="ＭＳ Ｐゴシック" pitchFamily="34" charset="-128"/>
            </a:endParaRPr>
          </a:p>
        </p:txBody>
      </p:sp>
      <p:sp>
        <p:nvSpPr>
          <p:cNvPr id="94212" name="Foliennummernplatzhalt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A08020D-1595-4D94-8490-FC2ED0FE0525}" type="slidenum">
              <a:rPr lang="fr-FR" b="0" smtClean="0"/>
              <a:pPr eaLnBrk="1" hangingPunct="1"/>
              <a:t>4</a:t>
            </a:fld>
            <a:endParaRPr lang="fr-FR" b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24F08-790D-4FFF-AFA4-63347A44CBC3}" type="slidenum">
              <a:rPr lang="de-CH" altLang="de-DE"/>
              <a:pPr/>
              <a:t>5</a:t>
            </a:fld>
            <a:endParaRPr lang="de-CH" alt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5124" name="Foliennummernplatzhalter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8667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5FD89CB-A496-48B3-AD5B-72B048E0DF6E}" type="slidenum">
              <a:rPr lang="fr-FR" altLang="de-DE" sz="1200">
                <a:ea typeface="ＭＳ Ｐゴシック" pitchFamily="34" charset="-128"/>
              </a:rPr>
              <a:pPr algn="r"/>
              <a:t>5</a:t>
            </a:fld>
            <a:endParaRPr lang="fr-FR" altLang="de-DE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D24F08-790D-4FFF-AFA4-63347A44CBC3}" type="slidenum">
              <a:rPr lang="de-CH" altLang="de-DE"/>
              <a:pPr/>
              <a:t>6</a:t>
            </a:fld>
            <a:endParaRPr lang="de-CH" altLang="de-DE"/>
          </a:p>
        </p:txBody>
      </p:sp>
      <p:sp>
        <p:nvSpPr>
          <p:cNvPr id="51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DE" altLang="de-DE">
              <a:ea typeface="ＭＳ Ｐゴシック" pitchFamily="34" charset="-128"/>
            </a:endParaRPr>
          </a:p>
        </p:txBody>
      </p:sp>
      <p:sp>
        <p:nvSpPr>
          <p:cNvPr id="5124" name="Foliennummernplatzhalter 1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defTabSz="866775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866775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866775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866775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866775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866775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/>
            <a:fld id="{85FD89CB-A496-48B3-AD5B-72B048E0DF6E}" type="slidenum">
              <a:rPr lang="fr-FR" altLang="de-DE" sz="1200">
                <a:ea typeface="ＭＳ Ｐゴシック" pitchFamily="34" charset="-128"/>
              </a:rPr>
              <a:pPr algn="r"/>
              <a:t>6</a:t>
            </a:fld>
            <a:endParaRPr lang="fr-FR" altLang="de-DE" sz="120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6019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>
                <a:ea typeface="ＭＳ Ｐゴシック" pitchFamily="34" charset="-128"/>
              </a:rPr>
              <a:t>-&gt; Einzelne Aspekte erläutern</a:t>
            </a:r>
          </a:p>
          <a:p>
            <a:endParaRPr lang="de-DE">
              <a:ea typeface="ＭＳ Ｐゴシック" pitchFamily="34" charset="-128"/>
            </a:endParaRPr>
          </a:p>
          <a:p>
            <a:r>
              <a:rPr lang="de-DE">
                <a:ea typeface="ＭＳ Ｐゴシック" pitchFamily="34" charset="-128"/>
              </a:rPr>
              <a:t>Und nun ein paar Beispiele: nächste Folie</a:t>
            </a:r>
          </a:p>
          <a:p>
            <a:endParaRPr lang="de-CH">
              <a:ea typeface="ＭＳ Ｐゴシック" pitchFamily="34" charset="-128"/>
            </a:endParaRPr>
          </a:p>
        </p:txBody>
      </p:sp>
      <p:sp>
        <p:nvSpPr>
          <p:cNvPr id="86020" name="Foliennummernplatzhalt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EA128D4-AD96-4B26-A6C5-5993BF2A4EA2}" type="slidenum">
              <a:rPr lang="fr-FR" b="0" smtClean="0"/>
              <a:pPr eaLnBrk="1" hangingPunct="1"/>
              <a:t>7</a:t>
            </a:fld>
            <a:endParaRPr lang="fr-FR" b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DE" dirty="0">
                <a:ea typeface="ＭＳ Ｐゴシック" pitchFamily="34" charset="-128"/>
              </a:rPr>
              <a:t>Produkte der Billig-Linien</a:t>
            </a:r>
            <a:r>
              <a:rPr lang="de-DE" baseline="0" dirty="0">
                <a:ea typeface="ＭＳ Ｐゴシック" pitchFamily="34" charset="-128"/>
              </a:rPr>
              <a:t> können sich sehr von den „normalen“ Produkten unterscheiden. Dies trifft weniger auf die Grundnahrungsmittel (</a:t>
            </a:r>
            <a:r>
              <a:rPr lang="de-DE" baseline="0" dirty="0" err="1">
                <a:ea typeface="ＭＳ Ｐゴシック" pitchFamily="34" charset="-128"/>
              </a:rPr>
              <a:t>ausser</a:t>
            </a:r>
            <a:r>
              <a:rPr lang="de-DE" baseline="0" dirty="0">
                <a:ea typeface="ＭＳ Ｐゴシック" pitchFamily="34" charset="-128"/>
              </a:rPr>
              <a:t> Fleisch – Tierhaltung!) zu, aber mehr auf die verarbeiteten Nahrungsmittel: Sie können sich in den hier aufgeführten Zutaten unterscheiden. Dabei müssen Billig-Produkte nicht zwingend schlechter abschneiden als </a:t>
            </a:r>
            <a:r>
              <a:rPr lang="de-DE" baseline="0">
                <a:ea typeface="ＭＳ Ｐゴシック" pitchFamily="34" charset="-128"/>
              </a:rPr>
              <a:t>die anderen!</a:t>
            </a:r>
            <a:endParaRPr lang="de-CH" dirty="0">
              <a:ea typeface="ＭＳ Ｐゴシック" pitchFamily="34" charset="-128"/>
            </a:endParaRPr>
          </a:p>
        </p:txBody>
      </p:sp>
      <p:sp>
        <p:nvSpPr>
          <p:cNvPr id="84996" name="Foliennummernplatzhalt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1E8B7A-4905-4BA7-BE9B-94F26806C6D4}" type="slidenum">
              <a:rPr lang="fr-FR" b="0" smtClean="0"/>
              <a:pPr eaLnBrk="1" hangingPunct="1"/>
              <a:t>8</a:t>
            </a:fld>
            <a:endParaRPr lang="fr-FR" b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94" y="4344358"/>
            <a:ext cx="5487013" cy="434577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DE" sz="1100" dirty="0">
                <a:ea typeface="ＭＳ Ｐゴシック" pitchFamily="34" charset="-128"/>
              </a:rPr>
              <a:t>Milch und Milchprodukte sind nicht nur gute </a:t>
            </a:r>
            <a:r>
              <a:rPr lang="de-DE" sz="1100" dirty="0" err="1">
                <a:ea typeface="ＭＳ Ｐゴシック" pitchFamily="34" charset="-128"/>
              </a:rPr>
              <a:t>Eiweissquellen</a:t>
            </a:r>
            <a:r>
              <a:rPr lang="de-DE" sz="1100" dirty="0">
                <a:ea typeface="ＭＳ Ｐゴシック" pitchFamily="34" charset="-128"/>
              </a:rPr>
              <a:t>, sondern auch Calcium-Lieferanten</a:t>
            </a:r>
            <a:endParaRPr lang="de-CH" sz="1100" dirty="0">
              <a:ea typeface="ＭＳ Ｐゴシック" pitchFamily="34" charset="-128"/>
            </a:endParaRPr>
          </a:p>
          <a:p>
            <a:pPr eaLnBrk="1" hangingPunct="1"/>
            <a:r>
              <a:rPr lang="de-CH" sz="1100" dirty="0">
                <a:ea typeface="ＭＳ Ｐゴシック" pitchFamily="34" charset="-128"/>
              </a:rPr>
              <a:t>Die günstigste Variante dieser Lebensmittelgruppe ist die Milch, aber es gibt eine Reihe von Alternativen – die etwas mehr kosten, aber auf dem Speisezettel für Abwechslung sorgen. Am günstigsten ist natürlich das Trinkwasser. </a:t>
            </a:r>
          </a:p>
          <a:p>
            <a:pPr eaLnBrk="1" hangingPunct="1"/>
            <a:endParaRPr lang="de-CH" sz="1100" dirty="0">
              <a:ea typeface="ＭＳ Ｐゴシック" pitchFamily="34" charset="-128"/>
            </a:endParaRPr>
          </a:p>
          <a:p>
            <a:pPr eaLnBrk="1" hangingPunct="1"/>
            <a:r>
              <a:rPr lang="de-DE" sz="1100" dirty="0" err="1">
                <a:ea typeface="ＭＳ Ｐゴシック" pitchFamily="34" charset="-128"/>
              </a:rPr>
              <a:t>Ca</a:t>
            </a:r>
            <a:r>
              <a:rPr lang="de-DE" sz="1100" dirty="0">
                <a:ea typeface="ＭＳ Ｐゴシック" pitchFamily="34" charset="-128"/>
              </a:rPr>
              <a:t>-Gehalt ist je nach Gemeinde verschieden. Auskunft gibt die Internetseite Wasserqualität</a:t>
            </a:r>
          </a:p>
          <a:p>
            <a:pPr eaLnBrk="1" hangingPunct="1"/>
            <a:endParaRPr lang="de-DE" sz="1100" dirty="0">
              <a:ea typeface="ＭＳ Ｐゴシック" pitchFamily="34" charset="-128"/>
            </a:endParaRPr>
          </a:p>
          <a:p>
            <a:pPr eaLnBrk="1" hangingPunct="1"/>
            <a:r>
              <a:rPr lang="de-DE" sz="1100" dirty="0">
                <a:ea typeface="ＭＳ Ｐゴシック" pitchFamily="34" charset="-128"/>
              </a:rPr>
              <a:t>Calcium steckt auch in Nüssen, Hülsenfrüchten und manchen Gemüsesorten – aber deutlich weniger als in Milch und Käse. Eine sehr gute Calciumquelle ist auch das Trink- und Mineralwasser! Wenn Sie also Wasser trinken, nehmen Sie auch nebenbei Calcium auf! Trinken Sie z.B. nicht gerne Milch, kann die Wassermenge das häufig ausgleichen.</a:t>
            </a:r>
          </a:p>
          <a:p>
            <a:pPr eaLnBrk="1" hangingPunct="1"/>
            <a:r>
              <a:rPr lang="de-DE" sz="1100" dirty="0">
                <a:ea typeface="ＭＳ Ｐゴシック" pitchFamily="34" charset="-128"/>
              </a:rPr>
              <a:t>Damit das Calcium aber auch aus dem Darm aufgenommen und in den Knochen eingebaut wird, ist Vitamin D nötig. Und das erhalten wir hauptsächlich durch unsere Haut. Die Sonne – ihre UVB-Strahlen – bewirken eine Vitamin-D-Bildung in der Haut. UVA-Strahlen, wie sie in Solarien verwendet werden, haben diesen Effekt nicht!</a:t>
            </a:r>
          </a:p>
          <a:p>
            <a:pPr eaLnBrk="1" hangingPunct="1"/>
            <a:endParaRPr lang="de-DE" sz="1100" dirty="0">
              <a:ea typeface="ＭＳ Ｐゴシック" pitchFamily="34" charset="-128"/>
            </a:endParaRPr>
          </a:p>
          <a:p>
            <a:pPr eaLnBrk="1" hangingPunct="1"/>
            <a:r>
              <a:rPr lang="de-DE" sz="1100" b="1" dirty="0">
                <a:ea typeface="ＭＳ Ｐゴシック" pitchFamily="34" charset="-128"/>
              </a:rPr>
              <a:t>Pflanzliche Alternativen für die Calcium-Zufuhr:</a:t>
            </a:r>
          </a:p>
          <a:p>
            <a:r>
              <a:rPr lang="de-DE" sz="1100" dirty="0">
                <a:ea typeface="ＭＳ Ｐゴシック" pitchFamily="34" charset="-128"/>
              </a:rPr>
              <a:t>Broccoli, Mangold, Spinat, Grünkohl, calciumreiche Mineralwässer (mind. 300 mg Calcium pro Liter), Mandel, Paranuss, Sesamsamen, Hülsenfrüchte</a:t>
            </a:r>
          </a:p>
          <a:p>
            <a:pPr eaLnBrk="1" hangingPunct="1"/>
            <a:endParaRPr lang="de-DE" sz="1100" dirty="0">
              <a:ea typeface="ＭＳ Ｐゴシック" pitchFamily="34" charset="-128"/>
            </a:endParaRPr>
          </a:p>
          <a:p>
            <a:pPr lvl="1"/>
            <a:r>
              <a:rPr lang="de-DE" sz="1100" dirty="0">
                <a:ea typeface="ＭＳ Ｐゴシック" pitchFamily="34" charset="-128"/>
              </a:rPr>
              <a:t>Vegetarische Ernährung: http://www.sge-ssn.ch/media/medialibrary/2013/02/merkblatt_vegetarische_ernaehrung_2013.pdf  </a:t>
            </a:r>
            <a:endParaRPr lang="de-CH" sz="1100" dirty="0">
              <a:ea typeface="ＭＳ Ｐゴシック" pitchFamily="34" charset="-128"/>
            </a:endParaRPr>
          </a:p>
        </p:txBody>
      </p:sp>
      <p:sp>
        <p:nvSpPr>
          <p:cNvPr id="66564" name="Foliennummernplatzhalt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420E48BB-C339-481B-9DEF-23D07A734D84}" type="slidenum">
              <a:rPr lang="fr-FR" b="0" smtClean="0"/>
              <a:pPr eaLnBrk="1" hangingPunct="1"/>
              <a:t>9</a:t>
            </a:fld>
            <a:endParaRPr lang="fr-FR" b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de-CH" dirty="0">
                <a:ea typeface="ＭＳ Ｐゴシック" pitchFamily="34" charset="-128"/>
              </a:rPr>
              <a:t>Wenn Sie knapp bei Kasse sind, dann lohnt es sich nicht nur, weniger Fleisch und Wurst zu essen, sondern auch, Aktionen wahrzunehmen. Wären dann auch Würste der Billig-Linien empfehlenswert? Wenn es wirklich nicht anders geht, als auch diese Produkte kaufen zu müssen, dann kann ich Ihnen nur den Tipp geben, genau auf die Nährstoffanalyse zu schauen: Wie viel Fett ist drin? Dazu gleich noch mehr.</a:t>
            </a:r>
          </a:p>
          <a:p>
            <a:pPr eaLnBrk="1" hangingPunct="1"/>
            <a:endParaRPr lang="de-CH" dirty="0">
              <a:ea typeface="ＭＳ Ｐゴシック" pitchFamily="34" charset="-128"/>
            </a:endParaRPr>
          </a:p>
          <a:p>
            <a:pPr eaLnBrk="1" hangingPunct="1"/>
            <a:r>
              <a:rPr lang="de-CH" dirty="0">
                <a:ea typeface="ＭＳ Ｐゴシック" pitchFamily="34" charset="-128"/>
              </a:rPr>
              <a:t>Würste enthalten reichlich versteckte Fette. Bratwürste oder Hackfleisch mit besonders hohem Fettanteil kann man leicht an der hellrosa Farbe erkennen.  Z. B. Bratwürste, Hackfleisch oder Lyoner von Prix Garantie oder M-Budget…</a:t>
            </a:r>
            <a:r>
              <a:rPr lang="de-CH" baseline="0" dirty="0">
                <a:ea typeface="ＭＳ Ｐゴシック" pitchFamily="34" charset="-128"/>
              </a:rPr>
              <a:t> (Lyoner </a:t>
            </a:r>
            <a:r>
              <a:rPr lang="de-CH" baseline="0" dirty="0" err="1">
                <a:ea typeface="ＭＳ Ｐゴシック" pitchFamily="34" charset="-128"/>
              </a:rPr>
              <a:t>naturafarm</a:t>
            </a:r>
            <a:r>
              <a:rPr lang="de-CH" baseline="0" dirty="0">
                <a:ea typeface="ＭＳ Ｐゴシック" pitchFamily="34" charset="-128"/>
              </a:rPr>
              <a:t> 23% Fett, Prix Garantie 25% Fett) Nährstoffanalyse anschauen und vergleichen!</a:t>
            </a:r>
            <a:endParaRPr lang="de-CH" dirty="0">
              <a:ea typeface="ＭＳ Ｐゴシック" pitchFamily="34" charset="-128"/>
            </a:endParaRPr>
          </a:p>
        </p:txBody>
      </p:sp>
      <p:sp>
        <p:nvSpPr>
          <p:cNvPr id="65540" name="Foliennummernplatzhalter 1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A373279B-E170-4359-B666-4A19323B95BC}" type="slidenum">
              <a:rPr lang="fr-FR" b="0" smtClean="0"/>
              <a:pPr eaLnBrk="1" hangingPunct="1"/>
              <a:t>12</a:t>
            </a:fld>
            <a:endParaRPr lang="fr-FR" b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4995" name="Notizenplatzhalt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de-CH" sz="1200" dirty="0">
                <a:ea typeface="ＭＳ Ｐゴシック" pitchFamily="34" charset="-128"/>
              </a:rPr>
              <a:t>Kinderlebensmittel sind solche Lebensmittel, die explizit für Kinder angeboten werden. Das können die Produkte für die Säuglings- und Kleinkinderernährung wie auch für Schulkinder sein.</a:t>
            </a:r>
          </a:p>
          <a:p>
            <a:endParaRPr lang="de-CH" sz="1200" dirty="0">
              <a:ea typeface="ＭＳ Ｐゴシック" pitchFamily="34" charset="-128"/>
            </a:endParaRPr>
          </a:p>
          <a:p>
            <a:r>
              <a:rPr lang="de-CH" sz="1200" dirty="0">
                <a:ea typeface="ＭＳ Ｐゴシック" pitchFamily="34" charset="-128"/>
              </a:rPr>
              <a:t>Kinder brauchen keine speziellen Lebensmittel – ausser Säuglinge (Muttermilch, Säuglingsmilchnahrung, ungesüssten</a:t>
            </a:r>
            <a:r>
              <a:rPr lang="de-CH" sz="1200" baseline="0" dirty="0">
                <a:ea typeface="ＭＳ Ｐゴシック" pitchFamily="34" charset="-128"/>
              </a:rPr>
              <a:t> - ! - </a:t>
            </a:r>
            <a:r>
              <a:rPr lang="de-CH" sz="1200" dirty="0">
                <a:ea typeface="ＭＳ Ｐゴシック" pitchFamily="34" charset="-128"/>
              </a:rPr>
              <a:t>Schoppen)</a:t>
            </a:r>
          </a:p>
          <a:p>
            <a:endParaRPr lang="de-CH" sz="1200" dirty="0">
              <a:ea typeface="ＭＳ Ｐゴシック" pitchFamily="34" charset="-128"/>
            </a:endParaRPr>
          </a:p>
          <a:p>
            <a:r>
              <a:rPr lang="de-CH" sz="1200" dirty="0">
                <a:ea typeface="ＭＳ Ｐゴシック" pitchFamily="34" charset="-128"/>
              </a:rPr>
              <a:t>Meistens  </a:t>
            </a:r>
            <a:r>
              <a:rPr lang="de-CH" dirty="0">
                <a:ea typeface="ＭＳ Ｐゴシック" pitchFamily="34" charset="-128"/>
              </a:rPr>
              <a:t>gibt es </a:t>
            </a:r>
            <a:r>
              <a:rPr lang="de-CH" sz="1200" dirty="0">
                <a:ea typeface="ＭＳ Ｐゴシック" pitchFamily="34" charset="-128"/>
              </a:rPr>
              <a:t>keine gesundheitlichen Vorteile gegenüber „normalen“ Produkten. Ausnahme: Gemüsegläschen gibt es wegen Nitrat in Gemüse nur mit Rüebli – pur oder mit Reis, Kartoffeln etc. und Fleisch. Die Verunreinigung mit Pflanzenschutzmitteln wird sehr genau kontrolliert. Gemüse aus dem </a:t>
            </a:r>
            <a:r>
              <a:rPr lang="de-CH" sz="1200" dirty="0" err="1">
                <a:ea typeface="ＭＳ Ｐゴシック" pitchFamily="34" charset="-128"/>
              </a:rPr>
              <a:t>Bioanbau</a:t>
            </a:r>
            <a:r>
              <a:rPr lang="de-CH" sz="1200" dirty="0">
                <a:ea typeface="ＭＳ Ｐゴシック" pitchFamily="34" charset="-128"/>
              </a:rPr>
              <a:t> sollte frei von Pflanzenschutzmitteln sein.</a:t>
            </a:r>
          </a:p>
          <a:p>
            <a:endParaRPr lang="de-CH" sz="1200" dirty="0">
              <a:ea typeface="ＭＳ Ｐゴシック" pitchFamily="34" charset="-128"/>
            </a:endParaRPr>
          </a:p>
          <a:p>
            <a:r>
              <a:rPr lang="de-CH" sz="1200" dirty="0">
                <a:ea typeface="ＭＳ Ｐゴシック" pitchFamily="34" charset="-128"/>
              </a:rPr>
              <a:t>Mit Vitaminen und Mineralstoffen angereicherte Lebensmittel sind unnötig.</a:t>
            </a:r>
          </a:p>
          <a:p>
            <a:endParaRPr lang="de-CH" sz="1200" dirty="0">
              <a:ea typeface="ＭＳ Ｐゴシック" pitchFamily="34" charset="-128"/>
            </a:endParaRPr>
          </a:p>
          <a:p>
            <a:r>
              <a:rPr lang="de-CH" sz="1200" dirty="0">
                <a:ea typeface="ＭＳ Ｐゴシック" pitchFamily="34" charset="-128"/>
              </a:rPr>
              <a:t>Zuckeranteil kann höher sein.</a:t>
            </a:r>
          </a:p>
          <a:p>
            <a:endParaRPr lang="de-CH" sz="1200" dirty="0">
              <a:ea typeface="ＭＳ Ｐゴシック" pitchFamily="34" charset="-128"/>
            </a:endParaRPr>
          </a:p>
          <a:p>
            <a:r>
              <a:rPr lang="de-CH" sz="1200" dirty="0">
                <a:ea typeface="ＭＳ Ｐゴシック" pitchFamily="34" charset="-128"/>
              </a:rPr>
              <a:t>Bindung der Kinder an ein Produkt wird gefördert. Wer kreativ ist und selber Desserts herstellt und Lebensmittel kombiniert, bietet dem Kind eine grössere Abwechslung.</a:t>
            </a:r>
          </a:p>
          <a:p>
            <a:endParaRPr lang="de-DE" sz="1200" dirty="0">
              <a:ea typeface="ＭＳ Ｐゴシック" pitchFamily="34" charset="-128"/>
            </a:endParaRPr>
          </a:p>
          <a:p>
            <a:r>
              <a:rPr lang="de-DE" sz="1200" dirty="0">
                <a:ea typeface="ＭＳ Ｐゴシック" pitchFamily="34" charset="-128"/>
              </a:rPr>
              <a:t>Auch </a:t>
            </a:r>
            <a:r>
              <a:rPr lang="de-DE" sz="1200" dirty="0" err="1">
                <a:ea typeface="ＭＳ Ｐゴシック" pitchFamily="34" charset="-128"/>
              </a:rPr>
              <a:t>Jamadu</a:t>
            </a:r>
            <a:r>
              <a:rPr lang="de-DE" sz="1200" dirty="0">
                <a:ea typeface="ＭＳ Ｐゴシック" pitchFamily="34" charset="-128"/>
              </a:rPr>
              <a:t>- und </a:t>
            </a:r>
            <a:r>
              <a:rPr lang="de-DE" sz="1200" dirty="0" err="1">
                <a:ea typeface="ＭＳ Ｐゴシック" pitchFamily="34" charset="-128"/>
              </a:rPr>
              <a:t>Lillibiggs</a:t>
            </a:r>
            <a:r>
              <a:rPr lang="de-DE" sz="1200" dirty="0">
                <a:ea typeface="ＭＳ Ｐゴシック" pitchFamily="34" charset="-128"/>
              </a:rPr>
              <a:t>-Produkte  sind nicht ohne Zweifel. Die kleinere Früchte passen den Kindern natürlich besser und hier lohnt sich sogar ein Preisvergleich.</a:t>
            </a:r>
          </a:p>
          <a:p>
            <a:endParaRPr lang="de-DE" sz="1200" dirty="0">
              <a:ea typeface="ＭＳ Ｐゴシック" pitchFamily="34" charset="-128"/>
            </a:endParaRPr>
          </a:p>
          <a:p>
            <a:endParaRPr lang="de-DE" sz="1200" dirty="0">
              <a:ea typeface="ＭＳ Ｐゴシック" pitchFamily="34" charset="-128"/>
            </a:endParaRPr>
          </a:p>
          <a:p>
            <a:endParaRPr lang="de-CH" dirty="0">
              <a:ea typeface="ＭＳ Ｐゴシック" pitchFamily="34" charset="-128"/>
            </a:endParaRPr>
          </a:p>
        </p:txBody>
      </p:sp>
      <p:sp>
        <p:nvSpPr>
          <p:cNvPr id="84996" name="Foliennummernplatzhalter 5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685817" indent="-263776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55103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477145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899186" indent="-211021" defTabSz="867529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321227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743269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165310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587351" indent="-211021" defTabSz="867529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841E8B7A-4905-4BA7-BE9B-94F26806C6D4}" type="slidenum">
              <a:rPr lang="fr-FR" b="0" smtClean="0"/>
              <a:pPr eaLnBrk="1" hangingPunct="1"/>
              <a:t>13</a:t>
            </a:fld>
            <a:endParaRPr lang="fr-FR" b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1F49E5E-5D80-C3AC-2210-D1DFF9696A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40F362D4-055B-D7AD-9419-F2056025AC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E805D88-05A8-FDDC-5D51-A21EB06D64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9D37354-167B-CE12-654F-8271C7435D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3C2C420-D263-17DE-86A2-04683A4D8F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543551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0239D7-4E60-D024-B310-613C76759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1F96B2AB-1F8B-5824-CC05-81843F91201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D4095D-8047-08A0-80FC-DCE193AD2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3ABDB3F-AF11-FDDA-E00C-5E88887D2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3D81E8A-5715-37A6-645C-83B762AEB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8125892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43ED7D58-75AD-BAC1-FE75-312C3CE751F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63496991-1FAA-73A8-231B-38A93CCA5B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8A8412-E783-5666-F071-D45A66D38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B367967-C9AD-2BCD-D67D-31B37ED7A9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C0B5FE6-824D-8040-BC6C-C418F4EFD5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090027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0DE189E-D120-A8EB-3CC1-FEFF262498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ECCDE91-3F1F-8BA3-802C-1CD4716108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8D30D5D-3BAB-7F3A-D337-C04AAEC8FE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17745EC-792B-3D3D-A3F5-C03E7D26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72303C3-62D7-A6FA-6522-91C52EC1E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64393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6CF7741-87DD-FD62-0271-41EC677C76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82F466-D545-8B57-21D3-DE805D0247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1DFA46A-0A3F-EEE0-4819-081CB93A05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4C89D02-1E0C-D4B8-4D44-3D957E9996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8E0CF793-57B5-99F5-350E-EC3A00CDD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07384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230E2AD-2940-F824-7485-8F4C01D7B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DA55C50-69B8-ACF7-6408-AA848489A7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3ABE7B20-7152-EDDB-8148-917F8E738E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6E2D01B-141D-3073-2185-59285B12FA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C9A8938-5472-8C68-94A2-7D7C042AE9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018FFB1C-B663-4D6E-A4B0-C8A3A3B97D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021737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6C37093-722D-C6CB-3593-B36BC88B89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58E9DD7-3F3F-B61C-49D6-2E70F6AB88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2D07021-1816-FA19-EA07-E2CB151576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A25BA6A-2A99-F337-81AD-1490FC56ABB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54D288CD-5AC7-E9BF-FDCA-6B2CE20F7B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92E13D1-8B90-BC8D-6660-0E9DC7B865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5F6BCE8-DC4B-FC51-3F3D-B59A0380B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5E739199-83AF-52B6-64F5-A37D1DEF44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00798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AFA92D-A664-CC80-CCF5-1EE42D3274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F5CE6D60-0AE5-61B0-7106-C5845ED9E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CFE094C-D59C-2986-A6FD-CF6665406F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5EC74A8-C2D4-E8EC-59F4-112DD56B2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2763902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88D9374-E639-11CB-277F-4DC5F83EC5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D8838C3-4FB0-23BE-778C-9D068E25A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09140AD-E9A8-2355-FD1F-D4487D2220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1077168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54E1F8A-CD25-878F-5898-215608834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231E31F-8C95-00B8-8F4C-35CC8F96DB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CFF3E61-235E-0F7C-2C20-654EA754971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846FB0A2-A2A5-4F26-4273-70BF41C06F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E4A7CB4-2401-3C24-75CA-D1CF3B93D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27C84566-07F0-96C9-7352-153476B992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988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ADC98E-37B3-B563-4D50-5C1FF7F046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F7217870-B01D-009F-4529-A19D5066B9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380CC336-5A4A-1C3A-617D-B4767851D6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0F2A165-6D44-6591-FCF4-C0D266BE7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9CDD2E4-A987-9C34-83BF-BDF2262302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83CC75A3-395E-5B2C-253C-0244AF397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0926293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F8E1FCC1-421A-D936-037A-3AAA82F50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8800D2A-7D44-5282-F6EF-34F06EB046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A08E19-D083-4BDC-ED91-7710DE5BDD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1C9B8DF-20A0-49DA-8B17-6F819B16D56E}" type="datetimeFigureOut">
              <a:rPr lang="de-CH" smtClean="0"/>
              <a:t>22.05.2026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5530DE6-90D3-BBC9-2B82-02CC04EBB5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81DCF-77A1-0083-119E-94F45A7C9F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E778AD-828D-4D79-BDA7-7BFEBC77021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939914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4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12" Type="http://schemas.openxmlformats.org/officeDocument/2006/relationships/image" Target="../media/image18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11" Type="http://schemas.openxmlformats.org/officeDocument/2006/relationships/image" Target="../media/image17.png"/><Relationship Id="rId5" Type="http://schemas.openxmlformats.org/officeDocument/2006/relationships/image" Target="../media/image13.png"/><Relationship Id="rId10" Type="http://schemas.openxmlformats.org/officeDocument/2006/relationships/image" Target="../media/image16.png"/><Relationship Id="rId4" Type="http://schemas.microsoft.com/office/2007/relationships/hdphoto" Target="../media/hdphoto2.wdp"/><Relationship Id="rId9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10" Type="http://schemas.openxmlformats.org/officeDocument/2006/relationships/image" Target="../media/image27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13" Type="http://schemas.openxmlformats.org/officeDocument/2006/relationships/image" Target="../media/image37.png"/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12" Type="http://schemas.openxmlformats.org/officeDocument/2006/relationships/image" Target="../media/image3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11" Type="http://schemas.openxmlformats.org/officeDocument/2006/relationships/image" Target="../media/image35.png"/><Relationship Id="rId5" Type="http://schemas.openxmlformats.org/officeDocument/2006/relationships/image" Target="../media/image30.jpeg"/><Relationship Id="rId10" Type="http://schemas.openxmlformats.org/officeDocument/2006/relationships/image" Target="../media/image34.png"/><Relationship Id="rId4" Type="http://schemas.openxmlformats.org/officeDocument/2006/relationships/image" Target="../media/image29.png"/><Relationship Id="rId9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s://skos.ch/" TargetMode="External"/><Relationship Id="rId3" Type="http://schemas.openxmlformats.org/officeDocument/2006/relationships/hyperlink" Target="http://www.frc.ch/guides/bien-manger-a-petit-prix/" TargetMode="External"/><Relationship Id="rId7" Type="http://schemas.openxmlformats.org/officeDocument/2006/relationships/hyperlink" Target="https://ekkj.admin.ch/fileadmin/user_upload/ekkj/02pubblikationen/Berichte/d_14_rap_Konsum.pdf" TargetMode="External"/><Relationship Id="rId2" Type="http://schemas.openxmlformats.org/officeDocument/2006/relationships/hyperlink" Target="https://www.konsumentenschutz.ch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gegenarmut.ch/home" TargetMode="External"/><Relationship Id="rId5" Type="http://schemas.openxmlformats.org/officeDocument/2006/relationships/hyperlink" Target="https://www.caritas.ch/de/armutsbekaempfung/" TargetMode="External"/><Relationship Id="rId10" Type="http://schemas.openxmlformats.org/officeDocument/2006/relationships/image" Target="../media/image1.jpeg"/><Relationship Id="rId4" Type="http://schemas.openxmlformats.org/officeDocument/2006/relationships/hyperlink" Target="https://www.google.com/url?sa=t&amp;source=web&amp;rct=j&amp;opi=89978449&amp;url=https://www.blv.admin.ch/dam/blv/de/dokumente/lebensmittel-und-ernaehrung/ernaehrung/schlussbericht-kosten-gesunder-ernaehrung.pdf.download.pdf/Berner_Fachhochschule_Schlussbericht_Kosten_gesunder_Ernaehrung_DE.pdf" TargetMode="External"/><Relationship Id="rId9" Type="http://schemas.openxmlformats.org/officeDocument/2006/relationships/hyperlink" Target="https://budgetberatung.ch/budgetbeispiele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h/url?sa=i&amp;source=images&amp;cd=&amp;cad=rja&amp;docid=GlMhw3jcA2lBJM&amp;tbnid=AjzXm9UqgFqB1M&amp;ved=0CAgQjRw&amp;url=http://blogs.teamtbb.com/keeganwilliams/2009/06/&amp;ei=5P7OUovWKbHsygOK4IGABg&amp;psig=AFQjCNErQe7oD1xl_5ENyudF1d835d_4Hg&amp;ust=1389383780720193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.jpeg"/><Relationship Id="rId5" Type="http://schemas.openxmlformats.org/officeDocument/2006/relationships/hyperlink" Target="http://www.google.ch/url?sa=i&amp;rct=j&amp;q=&amp;esrc=s&amp;source=images&amp;cd=&amp;cad=rja&amp;docid=SXI0AAWEV8guPM&amp;tbnid=hl0QwYhc3sLBAM:&amp;ved=0CAUQjRw&amp;url=http://www.internetdiscount.ch/katalog/home-mobiles-fabricants-autres-marques/id/1297&amp;ei=Wv_OUsyxN4PXswa5rYD4Bg&amp;bvm=bv.59026428,d.Yms&amp;psig=AFQjCNE6EQnBRo2tPtbHdzVm3sPXv2TA9g&amp;ust=1389383825800911" TargetMode="External"/><Relationship Id="rId4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10" Type="http://schemas.openxmlformats.org/officeDocument/2006/relationships/image" Target="../media/image10.png"/><Relationship Id="rId4" Type="http://schemas.openxmlformats.org/officeDocument/2006/relationships/image" Target="../media/image5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B5ED60-F09A-E8E1-9D1E-438DB0B46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24544" y="2285833"/>
            <a:ext cx="7900756" cy="3182937"/>
          </a:xfrm>
        </p:spPr>
        <p:txBody>
          <a:bodyPr anchor="ctr">
            <a:normAutofit/>
          </a:bodyPr>
          <a:lstStyle/>
          <a:p>
            <a:pPr algn="l"/>
            <a:r>
              <a:rPr lang="de-CH" dirty="0"/>
              <a:t>Anregungen für Folien für Vorträge, Kurse etc.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001A8B2D-3369-585E-7832-9CDB9BCFB4CA}"/>
              </a:ext>
            </a:extLst>
          </p:cNvPr>
          <p:cNvSpPr txBox="1"/>
          <p:nvPr/>
        </p:nvSpPr>
        <p:spPr>
          <a:xfrm>
            <a:off x="595900" y="1181527"/>
            <a:ext cx="79999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6000" b="1" dirty="0">
                <a:solidFill>
                  <a:schemeClr val="accent6">
                    <a:lumMod val="75000"/>
                  </a:schemeClr>
                </a:solidFill>
              </a:rPr>
              <a:t>Soziale Nachhaltigkeit</a:t>
            </a:r>
          </a:p>
        </p:txBody>
      </p:sp>
    </p:spTree>
    <p:extLst>
      <p:ext uri="{BB962C8B-B14F-4D97-AF65-F5344CB8AC3E}">
        <p14:creationId xmlns:p14="http://schemas.microsoft.com/office/powerpoint/2010/main" val="2608444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3A4544ED-87C4-02A9-C371-D33740B5130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2822655" y="118070"/>
            <a:ext cx="1456841" cy="2092271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1AD536E2-E96E-7F36-3777-726ED81EEEF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988" b="89972" l="9967" r="8999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24407" y="1892626"/>
            <a:ext cx="2664710" cy="2423653"/>
          </a:xfrm>
          <a:prstGeom prst="rect">
            <a:avLst/>
          </a:prstGeom>
        </p:spPr>
      </p:pic>
      <p:pic>
        <p:nvPicPr>
          <p:cNvPr id="23" name="Grafik 22">
            <a:extLst>
              <a:ext uri="{FF2B5EF4-FFF2-40B4-BE49-F238E27FC236}">
                <a16:creationId xmlns:a16="http://schemas.microsoft.com/office/drawing/2014/main" id="{ED650D0E-CE0F-E3F5-C05E-F1CCBE5E2EAE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80" b="899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85899" y="2282411"/>
            <a:ext cx="2110208" cy="1985308"/>
          </a:xfrm>
          <a:prstGeom prst="rect">
            <a:avLst/>
          </a:prstGeom>
        </p:spPr>
      </p:pic>
      <p:sp>
        <p:nvSpPr>
          <p:cNvPr id="26" name="Textfeld 25">
            <a:extLst>
              <a:ext uri="{FF2B5EF4-FFF2-40B4-BE49-F238E27FC236}">
                <a16:creationId xmlns:a16="http://schemas.microsoft.com/office/drawing/2014/main" id="{A4AB55AC-DF6A-6C5D-171E-62571F92D397}"/>
              </a:ext>
            </a:extLst>
          </p:cNvPr>
          <p:cNvSpPr txBox="1"/>
          <p:nvPr/>
        </p:nvSpPr>
        <p:spPr>
          <a:xfrm>
            <a:off x="571184" y="5704615"/>
            <a:ext cx="1572418" cy="369332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Fotos Annette</a:t>
            </a:r>
          </a:p>
        </p:txBody>
      </p:sp>
      <p:pic>
        <p:nvPicPr>
          <p:cNvPr id="27" name="Grafik 26">
            <a:extLst>
              <a:ext uri="{FF2B5EF4-FFF2-40B4-BE49-F238E27FC236}">
                <a16:creationId xmlns:a16="http://schemas.microsoft.com/office/drawing/2014/main" id="{49399996-5E59-0A8B-2CD1-008DABA2A83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616254" y="3807273"/>
            <a:ext cx="564259" cy="780908"/>
          </a:xfrm>
          <a:prstGeom prst="rect">
            <a:avLst/>
          </a:prstGeom>
        </p:spPr>
      </p:pic>
      <p:pic>
        <p:nvPicPr>
          <p:cNvPr id="28" name="Grafik 27">
            <a:extLst>
              <a:ext uri="{FF2B5EF4-FFF2-40B4-BE49-F238E27FC236}">
                <a16:creationId xmlns:a16="http://schemas.microsoft.com/office/drawing/2014/main" id="{37E965EB-98F3-2A18-C351-EB2E9EDE353C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86817" y="4037496"/>
            <a:ext cx="564259" cy="780908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D0EF41FD-E759-A281-5C41-A643EC84F92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591409" y="1926647"/>
            <a:ext cx="1958598" cy="4779264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CC2166FC-001D-D216-6983-60AA100807B7}"/>
              </a:ext>
            </a:extLst>
          </p:cNvPr>
          <p:cNvSpPr/>
          <p:nvPr/>
        </p:nvSpPr>
        <p:spPr>
          <a:xfrm>
            <a:off x="5888736" y="4818404"/>
            <a:ext cx="1207008" cy="1255543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C90D8E71-8193-3117-4570-616664BFF271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53153" y="4197727"/>
            <a:ext cx="1702364" cy="2269819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1A73DA6-402D-5688-EC99-F6C7E6E3B5A7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7056" y="4230350"/>
            <a:ext cx="1736557" cy="1153385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D263D405-D956-1E3F-79BC-309019F19640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95288" y="-232473"/>
            <a:ext cx="2244014" cy="3378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7374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9F5B11F-FF6D-5264-D71A-7F72AD7A6F8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112" y="0"/>
            <a:ext cx="2267712" cy="249936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E93CE32D-810E-B608-5F96-000B4EBFB53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21280" y="0"/>
            <a:ext cx="3474720" cy="1889760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04D80172-B6F9-BE98-956A-50B94ABC3831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522720" y="134112"/>
            <a:ext cx="2596896" cy="249936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89E6E0F9-A5D2-F429-20DB-A2D1249BB37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448800" y="170688"/>
            <a:ext cx="2743200" cy="2157984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D059051F-FE60-8270-C97D-5632B36EF221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68224" y="2633472"/>
            <a:ext cx="2596896" cy="2718816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D696CAAB-76D0-CD74-7981-09119D9FB19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65120" y="2837687"/>
            <a:ext cx="2596896" cy="2310385"/>
          </a:xfrm>
          <a:prstGeom prst="rect">
            <a:avLst/>
          </a:prstGeom>
        </p:spPr>
      </p:pic>
      <p:pic>
        <p:nvPicPr>
          <p:cNvPr id="15" name="Grafik 14">
            <a:extLst>
              <a:ext uri="{FF2B5EF4-FFF2-40B4-BE49-F238E27FC236}">
                <a16:creationId xmlns:a16="http://schemas.microsoft.com/office/drawing/2014/main" id="{2B53223A-DD7C-5B5B-25DE-ADA9835EFBC6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888736" y="2633472"/>
            <a:ext cx="2791968" cy="1597153"/>
          </a:xfrm>
          <a:prstGeom prst="rect">
            <a:avLst/>
          </a:prstGeom>
        </p:spPr>
      </p:pic>
      <p:pic>
        <p:nvPicPr>
          <p:cNvPr id="17" name="Grafik 16">
            <a:extLst>
              <a:ext uri="{FF2B5EF4-FFF2-40B4-BE49-F238E27FC236}">
                <a16:creationId xmlns:a16="http://schemas.microsoft.com/office/drawing/2014/main" id="{BDEE61FF-7689-AC3F-6C73-B5168524DD4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973312" y="2837687"/>
            <a:ext cx="2462784" cy="1551434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F15D34FA-5144-D436-8797-3B6511EDD74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80704" y="4434840"/>
            <a:ext cx="2950464" cy="2310385"/>
          </a:xfrm>
          <a:prstGeom prst="rect">
            <a:avLst/>
          </a:prstGeom>
        </p:spPr>
      </p:pic>
      <p:sp>
        <p:nvSpPr>
          <p:cNvPr id="22" name="Textfeld 21">
            <a:extLst>
              <a:ext uri="{FF2B5EF4-FFF2-40B4-BE49-F238E27FC236}">
                <a16:creationId xmlns:a16="http://schemas.microsoft.com/office/drawing/2014/main" id="{5D0C2A8D-44F4-0F08-3639-62A63F896CEF}"/>
              </a:ext>
            </a:extLst>
          </p:cNvPr>
          <p:cNvSpPr txBox="1"/>
          <p:nvPr/>
        </p:nvSpPr>
        <p:spPr>
          <a:xfrm>
            <a:off x="3256767" y="5787025"/>
            <a:ext cx="1211294" cy="369332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Fotos SGE</a:t>
            </a:r>
          </a:p>
        </p:txBody>
      </p:sp>
    </p:spTree>
    <p:extLst>
      <p:ext uri="{BB962C8B-B14F-4D97-AF65-F5344CB8AC3E}">
        <p14:creationId xmlns:p14="http://schemas.microsoft.com/office/powerpoint/2010/main" val="2043851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Grafik 18">
            <a:extLst>
              <a:ext uri="{FF2B5EF4-FFF2-40B4-BE49-F238E27FC236}">
                <a16:creationId xmlns:a16="http://schemas.microsoft.com/office/drawing/2014/main" id="{7ADE49BC-63E9-9C14-FB86-00FB753AD0C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954299" y="4107571"/>
            <a:ext cx="847058" cy="93358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8BC97E76-EEE5-7795-868B-F64149F4007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46835" y="3880233"/>
            <a:ext cx="1928680" cy="1510269"/>
          </a:xfrm>
          <a:prstGeom prst="rect">
            <a:avLst/>
          </a:prstGeom>
        </p:spPr>
      </p:pic>
      <p:sp>
        <p:nvSpPr>
          <p:cNvPr id="15362" name="Text Box 5"/>
          <p:cNvSpPr txBox="1">
            <a:spLocks noChangeArrowheads="1"/>
          </p:cNvSpPr>
          <p:nvPr/>
        </p:nvSpPr>
        <p:spPr bwMode="auto">
          <a:xfrm>
            <a:off x="4991302" y="5248131"/>
            <a:ext cx="17272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120 g 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Pouletbrust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, aus Schweizer Aufzucht</a:t>
            </a:r>
          </a:p>
          <a:p>
            <a:pPr eaLnBrk="1" hangingPunct="1">
              <a:spcBef>
                <a:spcPct val="50000"/>
              </a:spcBef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4.00 Fr.</a:t>
            </a:r>
          </a:p>
        </p:txBody>
      </p:sp>
      <p:sp>
        <p:nvSpPr>
          <p:cNvPr id="15363" name="Text Box 8"/>
          <p:cNvSpPr txBox="1">
            <a:spLocks noChangeArrowheads="1"/>
          </p:cNvSpPr>
          <p:nvPr/>
        </p:nvSpPr>
        <p:spPr bwMode="auto">
          <a:xfrm>
            <a:off x="8728075" y="5294836"/>
            <a:ext cx="175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100 g 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Rindsplätzli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Naturaplan</a:t>
            </a:r>
            <a:endParaRPr lang="de-DE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endParaRPr lang="de-DE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5.20 Fr.</a:t>
            </a:r>
          </a:p>
        </p:txBody>
      </p:sp>
      <p:sp>
        <p:nvSpPr>
          <p:cNvPr id="15364" name="Text Box 19"/>
          <p:cNvSpPr txBox="1">
            <a:spLocks noChangeArrowheads="1"/>
          </p:cNvSpPr>
          <p:nvPr/>
        </p:nvSpPr>
        <p:spPr bwMode="auto">
          <a:xfrm>
            <a:off x="1867569" y="5294836"/>
            <a:ext cx="162083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60 g grüne Linsen + 120 g Reis</a:t>
            </a:r>
            <a:b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93 Rp.</a:t>
            </a:r>
          </a:p>
        </p:txBody>
      </p:sp>
      <p:sp>
        <p:nvSpPr>
          <p:cNvPr id="15365" name="Text Box 21"/>
          <p:cNvSpPr txBox="1">
            <a:spLocks noChangeArrowheads="1"/>
          </p:cNvSpPr>
          <p:nvPr/>
        </p:nvSpPr>
        <p:spPr bwMode="auto">
          <a:xfrm>
            <a:off x="3729147" y="5294836"/>
            <a:ext cx="84296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2 Eier</a:t>
            </a:r>
          </a:p>
          <a:p>
            <a:pPr eaLnBrk="1" hangingPunct="1">
              <a:spcBef>
                <a:spcPct val="50000"/>
              </a:spcBef>
            </a:pPr>
            <a:endParaRPr lang="de-DE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86 Rp.</a:t>
            </a:r>
          </a:p>
        </p:txBody>
      </p:sp>
      <p:sp>
        <p:nvSpPr>
          <p:cNvPr id="15366" name="Text Box 27"/>
          <p:cNvSpPr txBox="1">
            <a:spLocks noChangeArrowheads="1"/>
          </p:cNvSpPr>
          <p:nvPr/>
        </p:nvSpPr>
        <p:spPr bwMode="auto">
          <a:xfrm>
            <a:off x="8547100" y="968006"/>
            <a:ext cx="212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Ungefähre Preise, 2026</a:t>
            </a:r>
          </a:p>
        </p:txBody>
      </p:sp>
      <p:sp>
        <p:nvSpPr>
          <p:cNvPr id="15373" name="Text Box 8"/>
          <p:cNvSpPr txBox="1">
            <a:spLocks noChangeArrowheads="1"/>
          </p:cNvSpPr>
          <p:nvPr/>
        </p:nvSpPr>
        <p:spPr bwMode="auto">
          <a:xfrm>
            <a:off x="6952301" y="5248130"/>
            <a:ext cx="175895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100 g </a:t>
            </a:r>
            <a:r>
              <a:rPr lang="de-DE" sz="1200" b="0" dirty="0" err="1">
                <a:latin typeface="Arial" panose="020B0604020202020204" pitchFamily="34" charset="0"/>
                <a:cs typeface="Arial" panose="020B0604020202020204" pitchFamily="34" charset="0"/>
              </a:rPr>
              <a:t>Goldbutt</a:t>
            </a:r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-Filet, tiefgekühlt</a:t>
            </a:r>
          </a:p>
          <a:p>
            <a:pPr eaLnBrk="1" hangingPunct="1">
              <a:spcBef>
                <a:spcPct val="50000"/>
              </a:spcBef>
            </a:pPr>
            <a:endParaRPr lang="de-DE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200" dirty="0">
                <a:latin typeface="Arial" panose="020B0604020202020204" pitchFamily="34" charset="0"/>
                <a:cs typeface="Arial" panose="020B0604020202020204" pitchFamily="34" charset="0"/>
              </a:rPr>
              <a:t>3.80 Fr.</a:t>
            </a:r>
          </a:p>
        </p:txBody>
      </p:sp>
      <p:sp>
        <p:nvSpPr>
          <p:cNvPr id="4" name="Textfeld 2">
            <a:extLst>
              <a:ext uri="{FF2B5EF4-FFF2-40B4-BE49-F238E27FC236}">
                <a16:creationId xmlns:a16="http://schemas.microsoft.com/office/drawing/2014/main" id="{7D84131D-A715-98E0-12E9-E9FAD7E865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3622" y="2414641"/>
            <a:ext cx="117371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0,59 pro 100 g</a:t>
            </a:r>
          </a:p>
          <a:p>
            <a:pPr eaLnBrk="1" hangingPunct="1"/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für 1 Person</a:t>
            </a:r>
            <a:endParaRPr lang="de-CH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feld 8">
            <a:extLst>
              <a:ext uri="{FF2B5EF4-FFF2-40B4-BE49-F238E27FC236}">
                <a16:creationId xmlns:a16="http://schemas.microsoft.com/office/drawing/2014/main" id="{CABE3A7B-12D3-B04D-1061-270FA8C08F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56708" y="2409202"/>
            <a:ext cx="12170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0,76 pro 100 g </a:t>
            </a:r>
          </a:p>
          <a:p>
            <a:pPr eaLnBrk="1" hangingPunct="1"/>
            <a:r>
              <a:rPr lang="de-DE" sz="1200" b="0" dirty="0">
                <a:latin typeface="Arial" panose="020B0604020202020204" pitchFamily="34" charset="0"/>
                <a:cs typeface="Arial" panose="020B0604020202020204" pitchFamily="34" charset="0"/>
              </a:rPr>
              <a:t>für 2 Personen</a:t>
            </a:r>
            <a:endParaRPr lang="de-CH" sz="12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Grafik 5" descr="Ein Bild, das Entwurf enthält.&#10;&#10;Automatisch generierte Beschreibung">
            <a:extLst>
              <a:ext uri="{FF2B5EF4-FFF2-40B4-BE49-F238E27FC236}">
                <a16:creationId xmlns:a16="http://schemas.microsoft.com/office/drawing/2014/main" id="{C117BE98-2D75-4767-AC0C-742E69DAC6F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42" y="248038"/>
            <a:ext cx="2465773" cy="1125017"/>
          </a:xfrm>
          <a:prstGeom prst="rect">
            <a:avLst/>
          </a:prstGeom>
        </p:spPr>
      </p:pic>
      <p:sp>
        <p:nvSpPr>
          <p:cNvPr id="9" name="Textfeld 1">
            <a:extLst>
              <a:ext uri="{FF2B5EF4-FFF2-40B4-BE49-F238E27FC236}">
                <a16:creationId xmlns:a16="http://schemas.microsoft.com/office/drawing/2014/main" id="{07A33237-8CC1-FF04-C6BE-81618C9584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86950" y="286608"/>
            <a:ext cx="9214251" cy="53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CH" sz="32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Alternative Proteinquellen im Preisvergleich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DE580DDE-25DE-0524-C7D5-937C1A0CE3B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5400000">
            <a:off x="7138104" y="3760185"/>
            <a:ext cx="487055" cy="699494"/>
          </a:xfrm>
          <a:prstGeom prst="rect">
            <a:avLst/>
          </a:prstGeom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98989ABC-EFFD-0755-847A-18EFC4B96CD2}"/>
              </a:ext>
            </a:extLst>
          </p:cNvPr>
          <p:cNvSpPr txBox="1"/>
          <p:nvPr/>
        </p:nvSpPr>
        <p:spPr>
          <a:xfrm>
            <a:off x="9579875" y="6488668"/>
            <a:ext cx="261212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Fotos von Annette + SGE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719C83A-FF4D-134A-DD0D-9AA75F8EF583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980" b="8998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6131" y="3455833"/>
            <a:ext cx="1954699" cy="1839003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97A509CC-8658-54DE-52C6-D451388C5CA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436746" y="4361251"/>
            <a:ext cx="847058" cy="933585"/>
          </a:xfrm>
          <a:prstGeom prst="rect">
            <a:avLst/>
          </a:prstGeom>
        </p:spPr>
      </p:pic>
      <p:pic>
        <p:nvPicPr>
          <p:cNvPr id="20" name="Grafik 19">
            <a:extLst>
              <a:ext uri="{FF2B5EF4-FFF2-40B4-BE49-F238E27FC236}">
                <a16:creationId xmlns:a16="http://schemas.microsoft.com/office/drawing/2014/main" id="{1080A57E-8ABD-D601-02A6-27D71DCB1C7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50267" y="4067284"/>
            <a:ext cx="1706441" cy="1074975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707915A9-C5D8-E0E2-E7FB-487215AFDCE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43096" y="4173155"/>
            <a:ext cx="1976567" cy="107497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7F3D5A35-71FD-5B27-B94F-802F938294A8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7341" y="1182667"/>
            <a:ext cx="1040233" cy="186537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7DAABFE8-D316-6244-6051-8303E0EC5932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70406" y="1245005"/>
            <a:ext cx="1028400" cy="1803038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FA6E7AB9-04C6-BD96-C49E-15DA2D136FB5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74858" y="3762149"/>
            <a:ext cx="1238972" cy="1226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6923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feld 1"/>
          <p:cNvSpPr txBox="1">
            <a:spLocks noChangeArrowheads="1"/>
          </p:cNvSpPr>
          <p:nvPr/>
        </p:nvSpPr>
        <p:spPr bwMode="auto">
          <a:xfrm>
            <a:off x="1094282" y="443649"/>
            <a:ext cx="923080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3200" dirty="0">
                <a:latin typeface="+mj-lt"/>
              </a:rPr>
              <a:t>Budget: </a:t>
            </a:r>
            <a:r>
              <a:rPr lang="de-DE" sz="3200" dirty="0">
                <a:solidFill>
                  <a:srgbClr val="0070C0"/>
                </a:solidFill>
                <a:latin typeface="+mj-lt"/>
              </a:rPr>
              <a:t>Kinderlebensmittel</a:t>
            </a:r>
          </a:p>
        </p:txBody>
      </p:sp>
      <p:pic>
        <p:nvPicPr>
          <p:cNvPr id="15" name="Grafik 9" descr="DSC_0078"/>
          <p:cNvPicPr>
            <a:picLocks noGrp="1" noChangeAspect="1"/>
          </p:cNvPicPr>
          <p:nvPr isPhoto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4230" y="1628801"/>
            <a:ext cx="1499815" cy="20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feld 1"/>
          <p:cNvSpPr txBox="1">
            <a:spLocks noChangeArrowheads="1"/>
          </p:cNvSpPr>
          <p:nvPr/>
        </p:nvSpPr>
        <p:spPr bwMode="auto">
          <a:xfrm>
            <a:off x="1866916" y="3639695"/>
            <a:ext cx="2860932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600" b="0" dirty="0">
                <a:latin typeface="+mj-lt"/>
              </a:rPr>
              <a:t>4x100g 4.25</a:t>
            </a:r>
          </a:p>
          <a:p>
            <a:pPr eaLnBrk="1" hangingPunct="1"/>
            <a:r>
              <a:rPr lang="de-DE" sz="1600" b="0" dirty="0">
                <a:latin typeface="+mj-lt"/>
              </a:rPr>
              <a:t>1.06 / 100g</a:t>
            </a:r>
          </a:p>
          <a:p>
            <a:pPr eaLnBrk="1" hangingPunct="1"/>
            <a:endParaRPr lang="de-DE" sz="1600" b="0" dirty="0">
              <a:latin typeface="+mj-lt"/>
            </a:endParaRPr>
          </a:p>
          <a:p>
            <a:pPr eaLnBrk="1" hangingPunct="1"/>
            <a:r>
              <a:rPr lang="de-DE" sz="1600" b="0" dirty="0">
                <a:latin typeface="+mj-lt"/>
              </a:rPr>
              <a:t>Coop-Butterkekse   0.63 / 100 g</a:t>
            </a:r>
          </a:p>
          <a:p>
            <a:pPr eaLnBrk="1" hangingPunct="1"/>
            <a:r>
              <a:rPr lang="de-DE" sz="1600" b="0" dirty="0">
                <a:latin typeface="+mj-lt"/>
              </a:rPr>
              <a:t>Naturjoghurt            0.34 / 100g</a:t>
            </a:r>
          </a:p>
          <a:p>
            <a:pPr eaLnBrk="1" hangingPunct="1"/>
            <a:endParaRPr lang="de-CH" sz="1600" b="0" dirty="0">
              <a:latin typeface="+mj-lt"/>
            </a:endParaRPr>
          </a:p>
        </p:txBody>
      </p:sp>
      <p:pic>
        <p:nvPicPr>
          <p:cNvPr id="17" name="Grafik 10" descr="DSC_0083"/>
          <p:cNvPicPr>
            <a:picLocks noGrp="1" noChangeAspect="1"/>
          </p:cNvPicPr>
          <p:nvPr isPhoto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5880" y="1628801"/>
            <a:ext cx="1551166" cy="20108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feld 2"/>
          <p:cNvSpPr txBox="1">
            <a:spLocks noChangeArrowheads="1"/>
          </p:cNvSpPr>
          <p:nvPr/>
        </p:nvSpPr>
        <p:spPr bwMode="auto">
          <a:xfrm>
            <a:off x="5032633" y="3774774"/>
            <a:ext cx="2605521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600" b="0" dirty="0">
                <a:latin typeface="+mj-lt"/>
              </a:rPr>
              <a:t>4.50 / Liter</a:t>
            </a:r>
          </a:p>
          <a:p>
            <a:pPr eaLnBrk="1" hangingPunct="1"/>
            <a:endParaRPr lang="de-DE" sz="1600" b="0" dirty="0">
              <a:latin typeface="+mj-lt"/>
            </a:endParaRPr>
          </a:p>
          <a:p>
            <a:pPr eaLnBrk="1" hangingPunct="1"/>
            <a:r>
              <a:rPr lang="de-DE" sz="1600" b="0" dirty="0">
                <a:latin typeface="+mj-lt"/>
              </a:rPr>
              <a:t>Bio-Vollmilch   ca. 1.85 / Liter</a:t>
            </a:r>
          </a:p>
          <a:p>
            <a:pPr eaLnBrk="1" hangingPunct="1"/>
            <a:r>
              <a:rPr lang="de-DE" sz="1600" b="0" dirty="0">
                <a:latin typeface="+mj-lt"/>
              </a:rPr>
              <a:t>Vollmilch          ca. 1.55 / Liter</a:t>
            </a:r>
            <a:endParaRPr lang="de-CH" sz="1600" b="0" dirty="0">
              <a:latin typeface="+mj-lt"/>
            </a:endParaRPr>
          </a:p>
        </p:txBody>
      </p:sp>
      <p:graphicFrame>
        <p:nvGraphicFramePr>
          <p:cNvPr id="21" name="Tabelle 20"/>
          <p:cNvGraphicFramePr>
            <a:graphicFrameLocks noGrp="1"/>
          </p:cNvGraphicFramePr>
          <p:nvPr/>
        </p:nvGraphicFramePr>
        <p:xfrm>
          <a:off x="7672665" y="1908831"/>
          <a:ext cx="2879725" cy="736599"/>
        </p:xfrm>
        <a:graphic>
          <a:graphicData uri="http://schemas.openxmlformats.org/drawingml/2006/table">
            <a:tbl>
              <a:tblPr firstRow="1" firstCol="1" bandRow="1"/>
              <a:tblGrid>
                <a:gridCol w="9359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958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4793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45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Baby </a:t>
                      </a:r>
                      <a:r>
                        <a:rPr lang="en-US" sz="1400" dirty="0" err="1">
                          <a:effectLst/>
                          <a:latin typeface="Arial"/>
                          <a:ea typeface="Cambria"/>
                          <a:cs typeface="Times New Roman"/>
                        </a:rPr>
                        <a:t>Bel</a:t>
                      </a:r>
                      <a:endParaRPr lang="de-CH" sz="14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1 kg=76 </a:t>
                      </a:r>
                      <a:r>
                        <a:rPr lang="en-US" sz="1400" dirty="0" err="1">
                          <a:effectLst/>
                          <a:latin typeface="Arial"/>
                          <a:ea typeface="Cambria"/>
                          <a:cs typeface="Times New Roman"/>
                        </a:rPr>
                        <a:t>Stck</a:t>
                      </a: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.</a:t>
                      </a:r>
                      <a:endParaRPr lang="de-CH" sz="14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19,-</a:t>
                      </a:r>
                      <a:endParaRPr lang="de-CH" sz="14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45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/>
                          <a:ea typeface="Cambria"/>
                          <a:cs typeface="Times New Roman"/>
                        </a:rPr>
                        <a:t>Gruyère</a:t>
                      </a:r>
                      <a:endParaRPr lang="de-CH" sz="140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1 kg</a:t>
                      </a:r>
                      <a:endParaRPr lang="de-CH" sz="14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18,-</a:t>
                      </a:r>
                      <a:endParaRPr lang="de-CH" sz="14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4553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St. </a:t>
                      </a:r>
                      <a:r>
                        <a:rPr lang="en-US" sz="1400" dirty="0" err="1">
                          <a:effectLst/>
                          <a:latin typeface="Arial"/>
                          <a:ea typeface="Cambria"/>
                          <a:cs typeface="Times New Roman"/>
                        </a:rPr>
                        <a:t>Paulin</a:t>
                      </a:r>
                      <a:endParaRPr lang="de-CH" sz="14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1 kg</a:t>
                      </a:r>
                      <a:endParaRPr lang="de-CH" sz="14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/>
                          <a:ea typeface="Cambria"/>
                          <a:cs typeface="Times New Roman"/>
                        </a:rPr>
                        <a:t>13,-</a:t>
                      </a:r>
                      <a:endParaRPr lang="de-CH" sz="1400" dirty="0">
                        <a:effectLst/>
                        <a:latin typeface="Arial"/>
                        <a:ea typeface="Cambria"/>
                        <a:cs typeface="Times New Roman"/>
                      </a:endParaRPr>
                    </a:p>
                  </a:txBody>
                  <a:tcPr marL="68566" marR="6856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2" name="Textfeld 1"/>
          <p:cNvSpPr txBox="1">
            <a:spLocks noChangeArrowheads="1"/>
          </p:cNvSpPr>
          <p:nvPr/>
        </p:nvSpPr>
        <p:spPr bwMode="auto">
          <a:xfrm>
            <a:off x="2104153" y="5467972"/>
            <a:ext cx="787558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2400" dirty="0"/>
              <a:t>Kleinkinder brauchen keine speziellen Lebensmittel.</a:t>
            </a:r>
            <a:endParaRPr lang="de-CH" sz="24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151D9A1C-F21C-60E9-76B4-7281EA50B05E}"/>
              </a:ext>
            </a:extLst>
          </p:cNvPr>
          <p:cNvSpPr txBox="1"/>
          <p:nvPr/>
        </p:nvSpPr>
        <p:spPr>
          <a:xfrm>
            <a:off x="8992676" y="3872035"/>
            <a:ext cx="197413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Fotos von Annette</a:t>
            </a:r>
          </a:p>
        </p:txBody>
      </p:sp>
    </p:spTree>
    <p:extLst>
      <p:ext uri="{BB962C8B-B14F-4D97-AF65-F5344CB8AC3E}">
        <p14:creationId xmlns:p14="http://schemas.microsoft.com/office/powerpoint/2010/main" val="21435344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149193"/>
              </p:ext>
            </p:extLst>
          </p:nvPr>
        </p:nvGraphicFramePr>
        <p:xfrm>
          <a:off x="5402475" y="1405736"/>
          <a:ext cx="6096000" cy="488838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0684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126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74364">
                <a:tc>
                  <a:txBody>
                    <a:bodyPr/>
                    <a:lstStyle/>
                    <a:p>
                      <a:r>
                        <a:rPr lang="de-DE" dirty="0"/>
                        <a:t>Bio-Butterkekse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1.26 je 100g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9 % Fett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/>
                        <a:t>21% Zucker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29815">
                <a:tc>
                  <a:txBody>
                    <a:bodyPr/>
                    <a:lstStyle/>
                    <a:p>
                      <a:r>
                        <a:rPr lang="de-DE" dirty="0" err="1"/>
                        <a:t>Qualité</a:t>
                      </a:r>
                      <a:r>
                        <a:rPr lang="de-DE" dirty="0"/>
                        <a:t> &amp; Prix Butterkekse</a:t>
                      </a:r>
                    </a:p>
                    <a:p>
                      <a:endParaRPr lang="de-CH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0.63 je 100g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11% Fett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25% Zucker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99381"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M-Bio</a:t>
                      </a:r>
                      <a:r>
                        <a:rPr lang="de-DE" baseline="0" dirty="0"/>
                        <a:t> Baby </a:t>
                      </a:r>
                      <a:r>
                        <a:rPr lang="de-DE" baseline="0" dirty="0" err="1"/>
                        <a:t>Biscuits</a:t>
                      </a:r>
                      <a:endParaRPr lang="de-DE" baseline="0" dirty="0"/>
                    </a:p>
                    <a:p>
                      <a:endParaRPr lang="de-CH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1.75 je 100g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10% Fett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de-DE" dirty="0"/>
                    </a:p>
                    <a:p>
                      <a:r>
                        <a:rPr lang="de-DE" dirty="0"/>
                        <a:t>23% Zucker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56464">
                <a:tc>
                  <a:txBody>
                    <a:bodyPr/>
                    <a:lstStyle/>
                    <a:p>
                      <a:r>
                        <a:rPr lang="de-DE" dirty="0"/>
                        <a:t>Nestlé </a:t>
                      </a:r>
                      <a:r>
                        <a:rPr lang="de-DE" dirty="0" err="1"/>
                        <a:t>Kinderbiscuits</a:t>
                      </a:r>
                      <a:endParaRPr lang="de-CH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1.73 je 100g (Migros)</a:t>
                      </a:r>
                      <a:endParaRPr lang="de-CH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8.5% Fett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25% Zucker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1617">
                <a:tc>
                  <a:txBody>
                    <a:bodyPr/>
                    <a:lstStyle/>
                    <a:p>
                      <a:r>
                        <a:rPr lang="de-DE" dirty="0" err="1"/>
                        <a:t>Galactina</a:t>
                      </a:r>
                      <a:r>
                        <a:rPr lang="de-DE" dirty="0"/>
                        <a:t>-Plasmon Kinder </a:t>
                      </a:r>
                      <a:r>
                        <a:rPr lang="de-DE" dirty="0" err="1"/>
                        <a:t>Biscuits</a:t>
                      </a:r>
                      <a:r>
                        <a:rPr lang="de-DE" dirty="0"/>
                        <a:t> mit 4 Vitaminen</a:t>
                      </a:r>
                      <a:endParaRPr lang="de-CH" dirty="0"/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2.39 je 100g (Coop)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8.6% Fett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25% Zucker</a:t>
                      </a:r>
                      <a:endParaRPr lang="de-CH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33" name="Picture 9" descr="C:\Users\Matzke\1_Annette\Gut-gesund-günstig-essen\Bildmaterial\DSC_0104.JPG"/>
          <p:cNvPicPr>
            <a:picLocks noChangeAspect="1" noChangeArrowheads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124940" y="5069319"/>
            <a:ext cx="3032110" cy="1252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Matzke\1_Annette\Gut-gesund-günstig-essen\Bildmaterial\DSC_0560.JPG"/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677989" y="944984"/>
            <a:ext cx="3479061" cy="2123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Matzke\1_Annette\Gut-gesund-günstig-essen\Bildmaterial\DSC_0106.JPG"/>
          <p:cNvPicPr>
            <a:picLocks noChangeAspect="1" noChangeArrowheads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6200000">
            <a:off x="3084538" y="2996808"/>
            <a:ext cx="2000539" cy="2144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" name="Gerade Verbindung 2"/>
          <p:cNvCxnSpPr>
            <a:cxnSpLocks/>
          </p:cNvCxnSpPr>
          <p:nvPr/>
        </p:nvCxnSpPr>
        <p:spPr>
          <a:xfrm>
            <a:off x="5157049" y="2091075"/>
            <a:ext cx="634142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9"/>
          <p:cNvCxnSpPr>
            <a:cxnSpLocks/>
          </p:cNvCxnSpPr>
          <p:nvPr/>
        </p:nvCxnSpPr>
        <p:spPr>
          <a:xfrm flipV="1">
            <a:off x="5157946" y="3019104"/>
            <a:ext cx="6340529" cy="2619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10"/>
          <p:cNvCxnSpPr>
            <a:cxnSpLocks/>
          </p:cNvCxnSpPr>
          <p:nvPr/>
        </p:nvCxnSpPr>
        <p:spPr>
          <a:xfrm>
            <a:off x="5157048" y="4019374"/>
            <a:ext cx="6341427" cy="1491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>
            <a:cxnSpLocks/>
          </p:cNvCxnSpPr>
          <p:nvPr/>
        </p:nvCxnSpPr>
        <p:spPr>
          <a:xfrm>
            <a:off x="5157048" y="5069319"/>
            <a:ext cx="634142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el 1">
            <a:extLst>
              <a:ext uri="{FF2B5EF4-FFF2-40B4-BE49-F238E27FC236}">
                <a16:creationId xmlns:a16="http://schemas.microsoft.com/office/drawing/2014/main" id="{D8B8DAA7-A2DA-CDC8-B6E0-B4040FA4BF0C}"/>
              </a:ext>
            </a:extLst>
          </p:cNvPr>
          <p:cNvSpPr txBox="1">
            <a:spLocks/>
          </p:cNvSpPr>
          <p:nvPr/>
        </p:nvSpPr>
        <p:spPr>
          <a:xfrm>
            <a:off x="1042248" y="153127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Budget: </a:t>
            </a:r>
            <a:r>
              <a:rPr lang="de-DE" sz="3200" b="1" kern="0" dirty="0">
                <a:solidFill>
                  <a:srgbClr val="0070C0"/>
                </a:solidFill>
              </a:rPr>
              <a:t>Kinderlebensmittel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3AC74D69-9911-FBB9-4E07-B7D2FF0433C8}"/>
              </a:ext>
            </a:extLst>
          </p:cNvPr>
          <p:cNvSpPr txBox="1"/>
          <p:nvPr/>
        </p:nvSpPr>
        <p:spPr>
          <a:xfrm>
            <a:off x="371147" y="3884384"/>
            <a:ext cx="197413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Fotos von Annette</a:t>
            </a:r>
          </a:p>
        </p:txBody>
      </p:sp>
    </p:spTree>
    <p:extLst>
      <p:ext uri="{BB962C8B-B14F-4D97-AF65-F5344CB8AC3E}">
        <p14:creationId xmlns:p14="http://schemas.microsoft.com/office/powerpoint/2010/main" val="38547148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6299917"/>
              </p:ext>
            </p:extLst>
          </p:nvPr>
        </p:nvGraphicFramePr>
        <p:xfrm>
          <a:off x="1867624" y="1700808"/>
          <a:ext cx="8545933" cy="3139440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3312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59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53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>
                          <a:solidFill>
                            <a:schemeClr val="bg1"/>
                          </a:solidFill>
                        </a:rPr>
                        <a:t>Griess</a:t>
                      </a:r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-, Getreidebrei</a:t>
                      </a:r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Preis je 100 g</a:t>
                      </a:r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>
                          <a:solidFill>
                            <a:schemeClr val="bg1"/>
                          </a:solidFill>
                        </a:rPr>
                        <a:t>Zucker in %</a:t>
                      </a:r>
                      <a:endParaRPr lang="de-CH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Milupa Griessbrei, Migros</a:t>
                      </a:r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1.76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36.8*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Milupa</a:t>
                      </a:r>
                      <a:r>
                        <a:rPr lang="de-DE" baseline="0" dirty="0"/>
                        <a:t> Getreidemischung, Migros</a:t>
                      </a:r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2.27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36.9*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Nestlé Milchgriess Cerealien, Migros</a:t>
                      </a:r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1.60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21*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Nestlé Vollkorn Cerealien, Migros</a:t>
                      </a:r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2.36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25.4*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Hartweizengriess, Migros</a:t>
                      </a:r>
                      <a:endParaRPr lang="de-CH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0.19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0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>
                          <a:solidFill>
                            <a:srgbClr val="FF0000"/>
                          </a:solidFill>
                        </a:rPr>
                        <a:t>Selbsthergestellter</a:t>
                      </a:r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de-DE" baseline="0" dirty="0" err="1">
                          <a:solidFill>
                            <a:srgbClr val="FF0000"/>
                          </a:solidFill>
                        </a:rPr>
                        <a:t>Griessbrei</a:t>
                      </a:r>
                      <a:r>
                        <a:rPr lang="de-DE" baseline="0" dirty="0">
                          <a:solidFill>
                            <a:srgbClr val="FF0000"/>
                          </a:solidFill>
                        </a:rPr>
                        <a:t>:</a:t>
                      </a:r>
                    </a:p>
                    <a:p>
                      <a:r>
                        <a:rPr lang="de-DE" baseline="0" dirty="0"/>
                        <a:t>40 g </a:t>
                      </a:r>
                      <a:r>
                        <a:rPr lang="de-DE" baseline="0" dirty="0" err="1"/>
                        <a:t>Hartweizengriess</a:t>
                      </a:r>
                      <a:r>
                        <a:rPr lang="de-DE" baseline="0" dirty="0"/>
                        <a:t> + 1 gestrichener  TL Zucker (4 g) + 1 TL Rapsöl (0.15 g)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Ca. 0.10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9</a:t>
                      </a:r>
                      <a:endParaRPr lang="de-CH" dirty="0"/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Rechteck 1"/>
          <p:cNvSpPr/>
          <p:nvPr/>
        </p:nvSpPr>
        <p:spPr>
          <a:xfrm>
            <a:off x="1847527" y="5284938"/>
            <a:ext cx="951579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360000" algn="l"/>
              </a:tabLst>
            </a:pPr>
            <a:r>
              <a:rPr lang="de-CH" dirty="0"/>
              <a:t>*	Getreide teilweise in Stärkezucker umgewandelt; inkl. Milchzucker, wenn Milchpulver </a:t>
            </a:r>
            <a:br>
              <a:rPr lang="de-CH" dirty="0"/>
            </a:br>
            <a:r>
              <a:rPr lang="de-CH" dirty="0"/>
              <a:t>       in der Griessmischung enthalten ist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651BFB43-7C1C-D0BB-A11D-784D413CE1F3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Budget: </a:t>
            </a:r>
            <a:r>
              <a:rPr lang="de-DE" sz="3200" b="1" kern="0" dirty="0">
                <a:solidFill>
                  <a:srgbClr val="0070C0"/>
                </a:solidFill>
              </a:rPr>
              <a:t>Kinderlebensmittel</a:t>
            </a:r>
          </a:p>
        </p:txBody>
      </p:sp>
    </p:spTree>
    <p:extLst>
      <p:ext uri="{BB962C8B-B14F-4D97-AF65-F5344CB8AC3E}">
        <p14:creationId xmlns:p14="http://schemas.microsoft.com/office/powerpoint/2010/main" val="177108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Inhaltsplatzhalter 7"/>
          <p:cNvGraphicFramePr>
            <a:graphicFrameLocks noGrp="1"/>
          </p:cNvGraphicFramePr>
          <p:nvPr>
            <p:ph sz="half" idx="1"/>
          </p:nvPr>
        </p:nvGraphicFramePr>
        <p:xfrm>
          <a:off x="1991544" y="1256614"/>
          <a:ext cx="8291514" cy="2494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Preis pro Einheit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Jährliche Kosten beim Konsum einer Einheit </a:t>
                      </a:r>
                      <a:br>
                        <a:rPr lang="de-DE" dirty="0"/>
                      </a:br>
                      <a:r>
                        <a:rPr lang="de-DE" dirty="0"/>
                        <a:t>täglich			1x</a:t>
                      </a:r>
                      <a:r>
                        <a:rPr lang="de-DE" baseline="0" dirty="0"/>
                        <a:t> pro Woche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2.5 dl </a:t>
                      </a:r>
                      <a:r>
                        <a:rPr lang="de-CH" dirty="0" err="1"/>
                        <a:t>Redbull</a:t>
                      </a:r>
                      <a:r>
                        <a:rPr lang="de-CH" dirty="0"/>
                        <a:t> für 1.70</a:t>
                      </a:r>
                      <a:endParaRPr lang="de-C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620.50			88.40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dl Coca</a:t>
                      </a:r>
                      <a:r>
                        <a:rPr lang="de-DE" baseline="0" dirty="0"/>
                        <a:t> Cola für 1.25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456.25			65.00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dl Fanta für 1.20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438.00 			62.40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dl Eistee für 1.10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407.50 			57.20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 </a:t>
                      </a:r>
                      <a:r>
                        <a:rPr lang="de-DE" dirty="0" err="1"/>
                        <a:t>Twix</a:t>
                      </a:r>
                      <a:r>
                        <a:rPr lang="de-DE" dirty="0"/>
                        <a:t> vom Kiosk für 1.20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438.00 			62.40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Textfeld 8"/>
          <p:cNvSpPr txBox="1"/>
          <p:nvPr/>
        </p:nvSpPr>
        <p:spPr>
          <a:xfrm>
            <a:off x="1991545" y="3789041"/>
            <a:ext cx="777142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/>
              <a:t>Süssgetränke aus 1- oder 1.5 L-Flaschen kosten weniger! Ca. die Hälfte weniger!</a:t>
            </a:r>
          </a:p>
          <a:p>
            <a:r>
              <a:rPr lang="de-DE" sz="1600" b="1" dirty="0"/>
              <a:t>Kosten für 1 Liter Hahnenwasser pro Tag: unter 1 Rappen! </a:t>
            </a:r>
            <a:endParaRPr lang="de-CH" sz="1600" b="1" dirty="0"/>
          </a:p>
        </p:txBody>
      </p:sp>
      <p:sp>
        <p:nvSpPr>
          <p:cNvPr id="10" name="Textfeld 9"/>
          <p:cNvSpPr txBox="1"/>
          <p:nvPr/>
        </p:nvSpPr>
        <p:spPr>
          <a:xfrm>
            <a:off x="1991545" y="4437113"/>
            <a:ext cx="8136905" cy="20313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Was kostet ein Ticket für ein Konzert deiner Lieblingsband? Oder für einen Abend mit deinem Lieblingskomiker? Oder ein neues BMX, Lieblings-Pulli, </a:t>
            </a:r>
            <a:r>
              <a:rPr lang="de-DE" dirty="0" err="1"/>
              <a:t>Schoot</a:t>
            </a:r>
            <a:r>
              <a:rPr lang="de-DE" dirty="0"/>
              <a:t>-Schuhe…?</a:t>
            </a:r>
          </a:p>
          <a:p>
            <a:endParaRPr lang="de-DE" dirty="0"/>
          </a:p>
          <a:p>
            <a:r>
              <a:rPr lang="de-DE" dirty="0"/>
              <a:t>Für 200 Franken könntest du mindestens 10 mal ins Kino gehen!</a:t>
            </a:r>
          </a:p>
          <a:p>
            <a:endParaRPr lang="de-DE" dirty="0"/>
          </a:p>
          <a:p>
            <a:r>
              <a:rPr lang="de-DE" dirty="0"/>
              <a:t>Ein Skitag mit </a:t>
            </a:r>
            <a:r>
              <a:rPr lang="de-DE" dirty="0" err="1"/>
              <a:t>Snow‘n</a:t>
            </a:r>
            <a:r>
              <a:rPr lang="de-DE" dirty="0"/>
              <a:t> </a:t>
            </a:r>
            <a:r>
              <a:rPr lang="de-DE" dirty="0" err="1"/>
              <a:t>Rail</a:t>
            </a:r>
            <a:r>
              <a:rPr lang="de-DE" dirty="0"/>
              <a:t> kostet  in der Regel keine 100 Franken mit ½-Preis-Abo.</a:t>
            </a:r>
          </a:p>
        </p:txBody>
      </p:sp>
      <p:sp>
        <p:nvSpPr>
          <p:cNvPr id="2" name="Rechteck 1"/>
          <p:cNvSpPr/>
          <p:nvPr/>
        </p:nvSpPr>
        <p:spPr>
          <a:xfrm rot="20662257">
            <a:off x="85771" y="1590993"/>
            <a:ext cx="20882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FF0000"/>
                </a:solidFill>
              </a:rPr>
              <a:t>Weniger Süsses kann Sparen helfen!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769D80FA-BE22-301F-7619-BD882A0221F2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1065800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Budget – Jugendliche: </a:t>
            </a:r>
            <a:r>
              <a:rPr lang="de-DE" sz="3200" b="1" dirty="0">
                <a:solidFill>
                  <a:srgbClr val="0070C0"/>
                </a:solidFill>
              </a:rPr>
              <a:t>Kostenvergleich von Getränken 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8191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04180038"/>
              </p:ext>
            </p:extLst>
          </p:nvPr>
        </p:nvGraphicFramePr>
        <p:xfrm>
          <a:off x="1215948" y="1253348"/>
          <a:ext cx="9322992" cy="2711066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571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38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9856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663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666251">
                <a:tc>
                  <a:txBody>
                    <a:bodyPr/>
                    <a:lstStyle/>
                    <a:p>
                      <a:r>
                        <a:rPr lang="de-DE" b="1" dirty="0"/>
                        <a:t>Essen bei McDonald</a:t>
                      </a:r>
                      <a:br>
                        <a:rPr lang="de-DE" b="1" dirty="0"/>
                      </a:br>
                      <a:r>
                        <a:rPr lang="de-DE" b="1" dirty="0"/>
                        <a:t>für 1 Person</a:t>
                      </a:r>
                      <a:endParaRPr lang="de-CH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Ca. Preis</a:t>
                      </a:r>
                    </a:p>
                    <a:p>
                      <a:pPr algn="ctr"/>
                      <a:r>
                        <a:rPr lang="de-DE" b="1" dirty="0"/>
                        <a:t>CHF</a:t>
                      </a:r>
                      <a:endParaRPr lang="de-CH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1 selbst hergestelltes Menü</a:t>
                      </a:r>
                      <a:endParaRPr lang="de-CH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Ca. Preis</a:t>
                      </a:r>
                      <a:r>
                        <a:rPr lang="de-DE" b="1" baseline="0" dirty="0"/>
                        <a:t> </a:t>
                      </a:r>
                    </a:p>
                    <a:p>
                      <a:pPr algn="ctr"/>
                      <a:r>
                        <a:rPr lang="de-DE" b="1" baseline="0" dirty="0"/>
                        <a:t>CHF pro Pers.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7225">
                <a:tc>
                  <a:txBody>
                    <a:bodyPr/>
                    <a:lstStyle/>
                    <a:p>
                      <a:r>
                        <a:rPr lang="de-DE" dirty="0"/>
                        <a:t>Happy </a:t>
                      </a:r>
                      <a:r>
                        <a:rPr lang="de-DE" dirty="0" err="1"/>
                        <a:t>Meal</a:t>
                      </a:r>
                      <a:r>
                        <a:rPr lang="de-DE" dirty="0"/>
                        <a:t> </a:t>
                      </a:r>
                      <a:br>
                        <a:rPr lang="de-DE" dirty="0"/>
                      </a:br>
                      <a:r>
                        <a:rPr lang="de-DE" dirty="0"/>
                        <a:t>     (Hamburger, 0.25 dl Getränk)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6.90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 err="1"/>
                        <a:t>Lauchrisotto</a:t>
                      </a:r>
                      <a:endParaRPr lang="de-C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/>
                        <a:t>2.50</a:t>
                      </a:r>
                      <a:endParaRPr lang="de-C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95325">
                <a:tc>
                  <a:txBody>
                    <a:bodyPr/>
                    <a:lstStyle/>
                    <a:p>
                      <a:r>
                        <a:rPr lang="de-DE" dirty="0" err="1"/>
                        <a:t>McMeal</a:t>
                      </a:r>
                      <a:r>
                        <a:rPr lang="de-DE" baseline="0" dirty="0"/>
                        <a:t> Menu </a:t>
                      </a:r>
                      <a:br>
                        <a:rPr lang="de-DE" baseline="0" dirty="0"/>
                      </a:br>
                      <a:r>
                        <a:rPr lang="de-DE" baseline="0" dirty="0"/>
                        <a:t>     (mit 0.4 dl Getränk)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8.90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Bandnudeln in Gorgonzola-Brokkoli-Sauce</a:t>
                      </a:r>
                      <a:endParaRPr lang="de-C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aseline="0" dirty="0"/>
                        <a:t>5.20</a:t>
                      </a:r>
                      <a:endParaRPr lang="de-C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2265">
                <a:tc>
                  <a:txBody>
                    <a:bodyPr/>
                    <a:lstStyle/>
                    <a:p>
                      <a:r>
                        <a:rPr lang="de-DE" dirty="0"/>
                        <a:t>Menu Medium </a:t>
                      </a:r>
                      <a:br>
                        <a:rPr lang="de-DE" dirty="0"/>
                      </a:br>
                      <a:r>
                        <a:rPr lang="de-DE" dirty="0"/>
                        <a:t>     (</a:t>
                      </a:r>
                      <a:r>
                        <a:rPr lang="de-DE" dirty="0" err="1"/>
                        <a:t>BigMac</a:t>
                      </a:r>
                      <a:r>
                        <a:rPr lang="de-DE" dirty="0"/>
                        <a:t>, 0.4 dl Getränk)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11.70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Hamburger, Salat und</a:t>
                      </a:r>
                      <a:r>
                        <a:rPr lang="de-DE" baseline="0" dirty="0"/>
                        <a:t> Glace </a:t>
                      </a:r>
                      <a:endParaRPr lang="de-C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6.50</a:t>
                      </a:r>
                      <a:endParaRPr lang="de-C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0934461"/>
              </p:ext>
            </p:extLst>
          </p:nvPr>
        </p:nvGraphicFramePr>
        <p:xfrm>
          <a:off x="1215948" y="4448046"/>
          <a:ext cx="9322992" cy="221338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156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83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50801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5929">
                <a:tc>
                  <a:txBody>
                    <a:bodyPr/>
                    <a:lstStyle/>
                    <a:p>
                      <a:r>
                        <a:rPr lang="de-DE" b="1" dirty="0"/>
                        <a:t>Pizza </a:t>
                      </a:r>
                      <a:r>
                        <a:rPr lang="de-DE" b="1" dirty="0" err="1"/>
                        <a:t>Prosciutto</a:t>
                      </a:r>
                      <a:r>
                        <a:rPr lang="de-DE" b="1" dirty="0"/>
                        <a:t> - Fertig</a:t>
                      </a:r>
                      <a:endParaRPr lang="de-CH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b="1" dirty="0"/>
                        <a:t>ca.</a:t>
                      </a:r>
                      <a:r>
                        <a:rPr lang="de-DE" b="1" baseline="0" dirty="0"/>
                        <a:t> </a:t>
                      </a:r>
                      <a:r>
                        <a:rPr lang="de-DE" b="1" dirty="0"/>
                        <a:t>Preis CHF</a:t>
                      </a:r>
                      <a:endParaRPr lang="de-CH" b="1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/>
                        <a:t>selbst hergestellte</a:t>
                      </a:r>
                      <a:r>
                        <a:rPr lang="de-DE" b="1" baseline="0" dirty="0"/>
                        <a:t> Pizza </a:t>
                      </a:r>
                      <a:r>
                        <a:rPr lang="de-DE" b="1" baseline="0" dirty="0" err="1"/>
                        <a:t>Prosciutto</a:t>
                      </a:r>
                      <a:r>
                        <a:rPr lang="de-DE" b="1" baseline="0" dirty="0"/>
                        <a:t>: </a:t>
                      </a:r>
                      <a:br>
                        <a:rPr lang="de-DE" b="1" baseline="0" dirty="0"/>
                      </a:br>
                      <a:r>
                        <a:rPr lang="de-DE" b="1" baseline="0" dirty="0"/>
                        <a:t>1 Blech für 3-</a:t>
                      </a:r>
                      <a:r>
                        <a:rPr lang="de-DE" b="1" dirty="0"/>
                        <a:t>4 Personen</a:t>
                      </a:r>
                      <a:endParaRPr lang="de-CH" b="1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1985">
                <a:tc>
                  <a:txBody>
                    <a:bodyPr/>
                    <a:lstStyle/>
                    <a:p>
                      <a:r>
                        <a:rPr lang="de-CH" dirty="0"/>
                        <a:t>1</a:t>
                      </a:r>
                      <a:r>
                        <a:rPr lang="de-CH" baseline="0" dirty="0"/>
                        <a:t> </a:t>
                      </a:r>
                      <a:r>
                        <a:rPr lang="de-CH" dirty="0"/>
                        <a:t>Tiefkühl-Pizza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5.00</a:t>
                      </a:r>
                      <a:r>
                        <a:rPr lang="de-DE" baseline="0" dirty="0"/>
                        <a:t> – 6.00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 rowSpan="3">
                  <a:txBody>
                    <a:bodyPr/>
                    <a:lstStyle/>
                    <a:p>
                      <a:r>
                        <a:rPr lang="de-CH" dirty="0"/>
                        <a:t>Ca. Preis: 	           9.85</a:t>
                      </a:r>
                    </a:p>
                    <a:p>
                      <a:r>
                        <a:rPr lang="de-DE" dirty="0"/>
                        <a:t>Pro Person:        2.50</a:t>
                      </a:r>
                      <a:endParaRPr lang="de-CH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77255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1 Familienpizza für 4 Pers.</a:t>
                      </a:r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13.00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218">
                <a:tc>
                  <a:txBody>
                    <a:bodyPr/>
                    <a:lstStyle/>
                    <a:p>
                      <a:r>
                        <a:rPr lang="de-DE" baseline="0" dirty="0"/>
                        <a:t>1 Pizza Take </a:t>
                      </a:r>
                      <a:r>
                        <a:rPr lang="de-DE" baseline="0" dirty="0" err="1"/>
                        <a:t>Away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dirty="0"/>
                        <a:t>11.00</a:t>
                      </a:r>
                      <a:endParaRPr lang="de-CH" dirty="0"/>
                    </a:p>
                  </a:txBody>
                  <a:tcPr>
                    <a:solidFill>
                      <a:srgbClr val="FF999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feld 2"/>
          <p:cNvSpPr txBox="1"/>
          <p:nvPr/>
        </p:nvSpPr>
        <p:spPr>
          <a:xfrm>
            <a:off x="1200150" y="4021564"/>
            <a:ext cx="6883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Getränk: </a:t>
            </a:r>
            <a:r>
              <a:rPr lang="de-DE" dirty="0" err="1"/>
              <a:t>Hahnenburger</a:t>
            </a:r>
            <a:r>
              <a:rPr lang="de-DE" dirty="0"/>
              <a:t>, Tee oder selbstgemachte </a:t>
            </a:r>
            <a:r>
              <a:rPr lang="de-DE" dirty="0" err="1"/>
              <a:t>alkholfreie</a:t>
            </a:r>
            <a:r>
              <a:rPr lang="de-DE" dirty="0"/>
              <a:t> Drinks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2464B1BD-C91B-79A3-B3BB-2EAD8E47FB9E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1065800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Budget – Jugendliche: </a:t>
            </a:r>
            <a:r>
              <a:rPr lang="de-DE" sz="3200" b="1" dirty="0">
                <a:solidFill>
                  <a:srgbClr val="0070C0"/>
                </a:solidFill>
              </a:rPr>
              <a:t>Self-made-Küche – Kostenvergleich  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5329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Inhaltsplatzhalter 7">
            <a:extLst>
              <a:ext uri="{FF2B5EF4-FFF2-40B4-BE49-F238E27FC236}">
                <a16:creationId xmlns:a16="http://schemas.microsoft.com/office/drawing/2014/main" id="{6DF15395-567C-7DB5-FB97-25D7434E0D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29838" y="1825625"/>
            <a:ext cx="4473526" cy="4351338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r>
              <a:rPr lang="de-CH" dirty="0"/>
              <a:t>1 Schnaps (0.2 dl)</a:t>
            </a:r>
          </a:p>
          <a:p>
            <a:r>
              <a:rPr lang="de-CH" dirty="0"/>
              <a:t>1 grosser Schnaps (0.4 dl)</a:t>
            </a:r>
          </a:p>
          <a:p>
            <a:r>
              <a:rPr lang="de-CH" dirty="0"/>
              <a:t>1 dl Rotwein</a:t>
            </a:r>
          </a:p>
          <a:p>
            <a:r>
              <a:rPr lang="de-CH" dirty="0"/>
              <a:t>1 dl Weisswein</a:t>
            </a:r>
          </a:p>
          <a:p>
            <a:r>
              <a:rPr lang="de-CH" dirty="0"/>
              <a:t>3 dl Bier</a:t>
            </a:r>
          </a:p>
          <a:p>
            <a:r>
              <a:rPr lang="de-CH" dirty="0"/>
              <a:t>5 dl Bier</a:t>
            </a:r>
          </a:p>
          <a:p>
            <a:r>
              <a:rPr lang="de-CH" dirty="0"/>
              <a:t>1 </a:t>
            </a:r>
            <a:r>
              <a:rPr lang="de-CH" dirty="0" err="1"/>
              <a:t>Apérol</a:t>
            </a:r>
            <a:r>
              <a:rPr lang="de-CH" dirty="0"/>
              <a:t>-Spritz (2.5 dl)</a:t>
            </a:r>
          </a:p>
          <a:p>
            <a:pPr marL="0" indent="0">
              <a:buNone/>
            </a:pPr>
            <a:endParaRPr lang="de-CH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6B15-6C36-44C3-BEA4-D94909A1269E}" type="slidenum">
              <a:rPr lang="de-CH" smtClean="0"/>
              <a:pPr/>
              <a:t>18</a:t>
            </a:fld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CC2875C3-E0AD-8D4B-48B5-1DF5EBF5B818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1065800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Alkohol, alkoholische Getränke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B5F0E681-4E8E-E28B-F209-8BC6E1CD456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960096" y="1836518"/>
            <a:ext cx="3801718" cy="4351338"/>
          </a:xfrm>
        </p:spPr>
        <p:txBody>
          <a:bodyPr/>
          <a:lstStyle/>
          <a:p>
            <a:pPr marL="0" indent="0">
              <a:buNone/>
            </a:pPr>
            <a:r>
              <a:rPr lang="de-CH" dirty="0"/>
              <a:t>Alkoholgehalt ca.</a:t>
            </a:r>
          </a:p>
          <a:p>
            <a:pPr marL="0" indent="0">
              <a:buNone/>
            </a:pPr>
            <a:r>
              <a:rPr lang="de-CH" dirty="0"/>
              <a:t>7 g</a:t>
            </a:r>
          </a:p>
          <a:p>
            <a:pPr marL="0" indent="0">
              <a:buNone/>
            </a:pPr>
            <a:r>
              <a:rPr lang="de-CH" dirty="0"/>
              <a:t>14 g</a:t>
            </a:r>
          </a:p>
          <a:p>
            <a:pPr marL="0" indent="0">
              <a:buNone/>
            </a:pPr>
            <a:r>
              <a:rPr lang="de-CH" dirty="0"/>
              <a:t>10 g</a:t>
            </a:r>
          </a:p>
          <a:p>
            <a:pPr marL="0" indent="0">
              <a:buNone/>
            </a:pPr>
            <a:r>
              <a:rPr lang="de-CH" dirty="0"/>
              <a:t>10 g</a:t>
            </a:r>
          </a:p>
          <a:p>
            <a:pPr marL="0" indent="0">
              <a:buNone/>
            </a:pPr>
            <a:r>
              <a:rPr lang="de-CH" dirty="0"/>
              <a:t>12 g</a:t>
            </a:r>
          </a:p>
          <a:p>
            <a:pPr marL="0" indent="0">
              <a:buNone/>
            </a:pPr>
            <a:r>
              <a:rPr lang="de-CH" dirty="0"/>
              <a:t>20 g</a:t>
            </a:r>
          </a:p>
          <a:p>
            <a:pPr marL="0" indent="0">
              <a:buNone/>
            </a:pPr>
            <a:r>
              <a:rPr lang="de-CH" dirty="0"/>
              <a:t>20 g</a:t>
            </a:r>
          </a:p>
        </p:txBody>
      </p:sp>
    </p:spTree>
    <p:extLst>
      <p:ext uri="{BB962C8B-B14F-4D97-AF65-F5344CB8AC3E}">
        <p14:creationId xmlns:p14="http://schemas.microsoft.com/office/powerpoint/2010/main" val="7255739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813008" y="5995571"/>
            <a:ext cx="477989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Aus: </a:t>
            </a: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de-DE" sz="1400" dirty="0"/>
              <a:t>Alkohol im Körper – Wirkung und Abbau. Sucht Schweiz.</a:t>
            </a:r>
          </a:p>
          <a:p>
            <a:pPr marL="285750" indent="-285750" defTabSz="360000">
              <a:buFont typeface="Arial" panose="020B0604020202020204" pitchFamily="34" charset="0"/>
              <a:buChar char="•"/>
            </a:pPr>
            <a:r>
              <a:rPr lang="de-DE" sz="1400" dirty="0"/>
              <a:t>Gesundheitsinformation.de, Alkohol</a:t>
            </a:r>
          </a:p>
        </p:txBody>
      </p:sp>
      <p:sp>
        <p:nvSpPr>
          <p:cNvPr id="8" name="Rechteck 7"/>
          <p:cNvSpPr/>
          <p:nvPr/>
        </p:nvSpPr>
        <p:spPr>
          <a:xfrm>
            <a:off x="5820116" y="764704"/>
            <a:ext cx="3948293" cy="115212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1957" y="1405874"/>
            <a:ext cx="3230563" cy="293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5130483" y="1623404"/>
            <a:ext cx="546765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Beispiel:</a:t>
            </a:r>
          </a:p>
          <a:p>
            <a:r>
              <a:rPr lang="de-DE" dirty="0"/>
              <a:t>Mann, 80 kg, trinkt auf leeren Magen 3 Gläser Bier </a:t>
            </a:r>
          </a:p>
          <a:p>
            <a:r>
              <a:rPr lang="de-DE" dirty="0"/>
              <a:t>(12 g Alkohol pro 3dl) -&gt; 0.66 Promille</a:t>
            </a:r>
          </a:p>
          <a:p>
            <a:endParaRPr lang="de-DE" dirty="0"/>
          </a:p>
          <a:p>
            <a:r>
              <a:rPr lang="de-DE" dirty="0"/>
              <a:t>Frau, 60 kg, trinkt auf leeren Magen 2 Gläser Campari </a:t>
            </a:r>
          </a:p>
          <a:p>
            <a:r>
              <a:rPr lang="de-DE" dirty="0"/>
              <a:t>(je Glas 12 g Alkohol) - &gt; 0.72 Promille</a:t>
            </a:r>
          </a:p>
          <a:p>
            <a:endParaRPr lang="de-DE" dirty="0"/>
          </a:p>
          <a:p>
            <a:r>
              <a:rPr lang="de-DE" dirty="0"/>
              <a:t>Promillegrenze für Autofahrer CH = 0.5 Promille!</a:t>
            </a:r>
            <a:endParaRPr lang="de-CH" dirty="0"/>
          </a:p>
        </p:txBody>
      </p:sp>
      <p:sp>
        <p:nvSpPr>
          <p:cNvPr id="3" name="Rechteck 2"/>
          <p:cNvSpPr/>
          <p:nvPr/>
        </p:nvSpPr>
        <p:spPr>
          <a:xfrm>
            <a:off x="1899920" y="2460949"/>
            <a:ext cx="1315760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FE305C5C-B911-A9BB-7F86-B803AA90892F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1065800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Alkohol, alkoholische Getränke: </a:t>
            </a:r>
            <a:r>
              <a:rPr lang="de-DE" sz="3200" b="1" dirty="0">
                <a:solidFill>
                  <a:srgbClr val="0070C0"/>
                </a:solidFill>
              </a:rPr>
              <a:t>Alkohol-Abbau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A7CBFB3-542F-BB98-7BC4-4E640B99BEBC}"/>
              </a:ext>
            </a:extLst>
          </p:cNvPr>
          <p:cNvSpPr txBox="1"/>
          <p:nvPr/>
        </p:nvSpPr>
        <p:spPr>
          <a:xfrm>
            <a:off x="1899920" y="4385722"/>
            <a:ext cx="525316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b="1" dirty="0"/>
              <a:t>Alkoholabbau pro Stunde</a:t>
            </a:r>
            <a:r>
              <a:rPr lang="de-CH" dirty="0"/>
              <a:t>:</a:t>
            </a:r>
          </a:p>
          <a:p>
            <a:r>
              <a:rPr lang="de-CH" dirty="0"/>
              <a:t>Ungefähr 0.1 Promille pro Stunde bei Frauen</a:t>
            </a:r>
          </a:p>
          <a:p>
            <a:r>
              <a:rPr lang="de-CH" dirty="0" err="1"/>
              <a:t>Ungefährt</a:t>
            </a:r>
            <a:r>
              <a:rPr lang="de-CH" dirty="0"/>
              <a:t>  0.1-0.2 Promille pro Stunde bei Männern</a:t>
            </a:r>
          </a:p>
        </p:txBody>
      </p:sp>
    </p:spTree>
    <p:extLst>
      <p:ext uri="{BB962C8B-B14F-4D97-AF65-F5344CB8AC3E}">
        <p14:creationId xmlns:p14="http://schemas.microsoft.com/office/powerpoint/2010/main" val="2384723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>
            <a:extLst>
              <a:ext uri="{FF2B5EF4-FFF2-40B4-BE49-F238E27FC236}">
                <a16:creationId xmlns:a16="http://schemas.microsoft.com/office/drawing/2014/main" id="{06FC72C2-6C44-D959-A249-578D1297A0FC}"/>
              </a:ext>
            </a:extLst>
          </p:cNvPr>
          <p:cNvSpPr txBox="1"/>
          <p:nvPr/>
        </p:nvSpPr>
        <p:spPr>
          <a:xfrm>
            <a:off x="349322" y="842580"/>
            <a:ext cx="11681716" cy="62940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Die Folien stammen aus dem Fundus von gut, gesund und günstig essen und sprechen folgende Themen an: Budget, Verkaufsmethoden, Calcium- und Proteinquellen, Alkohol und Kinderlebensmittel.</a:t>
            </a:r>
          </a:p>
          <a:p>
            <a:pPr>
              <a:spcAft>
                <a:spcPts val="600"/>
              </a:spcAft>
            </a:pPr>
            <a:endParaRPr lang="de-CH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Bei Verwendung von Folien mit Produkten empfiehlt sich, für die Zielgruppe passende Produkte auszuwählen und aktuelle Preise einzusetzen.</a:t>
            </a:r>
          </a:p>
          <a:p>
            <a:pPr>
              <a:spcAft>
                <a:spcPts val="600"/>
              </a:spcAft>
            </a:pPr>
            <a:endParaRPr lang="de-CH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Nutzen Sie folgende Flyer: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Tipps, damit Sie gut, gesund und günstig einkaufen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Tipps, damit Lebensmittel länger frisch und geniessbar bleiben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Souverän den Haushalt führen</a:t>
            </a:r>
          </a:p>
          <a:p>
            <a:pPr lvl="1">
              <a:spcAft>
                <a:spcPts val="600"/>
              </a:spcAft>
            </a:pPr>
            <a:endParaRPr lang="de-CH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Weitere Informationen zu Lebensmitteln, Einkauf, Kennzeichnung auf der SGE-Website unter Rubrik Nährstoffe und Lebensmittel </a:t>
            </a:r>
          </a:p>
          <a:p>
            <a:pPr>
              <a:spcAft>
                <a:spcPts val="600"/>
              </a:spcAft>
            </a:pPr>
            <a:endParaRPr lang="de-CH" sz="1400" dirty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Daten und weitere Informationen rund um gesund und günstig essen sowie Armut: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Informationen über gesund und günstig essen auf Deutsch: </a:t>
            </a:r>
            <a:r>
              <a:rPr lang="de-CH" sz="1400" u="sng" dirty="0">
                <a:hlinkClick r:id="rId2"/>
              </a:rPr>
              <a:t>Konsumentenschutz</a:t>
            </a:r>
            <a:r>
              <a:rPr lang="de-CH" sz="1400" dirty="0"/>
              <a:t>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Der Informationen über gesund und günstig essen auf Französisch: Fédération </a:t>
            </a:r>
            <a:r>
              <a:rPr lang="de-CH" sz="1400" dirty="0" err="1"/>
              <a:t>romande</a:t>
            </a:r>
            <a:r>
              <a:rPr lang="de-CH" sz="1400" dirty="0"/>
              <a:t> des </a:t>
            </a:r>
            <a:r>
              <a:rPr lang="de-CH" sz="1400" dirty="0" err="1"/>
              <a:t>consommateurs</a:t>
            </a:r>
            <a:r>
              <a:rPr lang="de-CH" sz="1400" dirty="0"/>
              <a:t> </a:t>
            </a:r>
            <a:r>
              <a:rPr lang="de-CH" sz="1400" u="sng" dirty="0">
                <a:hlinkClick r:id="rId3"/>
              </a:rPr>
              <a:t>FRC</a:t>
            </a:r>
            <a:r>
              <a:rPr lang="de-CH" sz="1400" dirty="0"/>
              <a:t> - Bien </a:t>
            </a:r>
            <a:r>
              <a:rPr lang="de-CH" sz="1400" dirty="0" err="1"/>
              <a:t>manger</a:t>
            </a:r>
            <a:r>
              <a:rPr lang="de-CH" sz="1400" dirty="0"/>
              <a:t> à </a:t>
            </a:r>
            <a:r>
              <a:rPr lang="de-CH" sz="1400" dirty="0" err="1"/>
              <a:t>petit</a:t>
            </a:r>
            <a:r>
              <a:rPr lang="de-CH" sz="1400" dirty="0"/>
              <a:t> </a:t>
            </a:r>
            <a:r>
              <a:rPr lang="de-CH" sz="1400" dirty="0" err="1"/>
              <a:t>prix</a:t>
            </a:r>
            <a:r>
              <a:rPr lang="de-CH" sz="1400" dirty="0"/>
              <a:t>. 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u="sng" dirty="0">
                <a:hlinkClick r:id="rId4"/>
              </a:rPr>
              <a:t>Bericht</a:t>
            </a:r>
            <a:r>
              <a:rPr lang="de-CH" sz="1400" dirty="0"/>
              <a:t> von Thomas Brunner (Berner Fachhochschule, 2014) über Kosten einer ausgewogenen Ernährung.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Informationen rund um Armut in der Schweiz: </a:t>
            </a:r>
            <a:r>
              <a:rPr lang="de-CH" sz="1400" u="sng" dirty="0">
                <a:hlinkClick r:id="rId5"/>
              </a:rPr>
              <a:t>Caritas</a:t>
            </a:r>
            <a:r>
              <a:rPr lang="de-CH" sz="1400" dirty="0"/>
              <a:t> und </a:t>
            </a:r>
            <a:r>
              <a:rPr lang="de-CH" sz="1400" u="sng" dirty="0">
                <a:hlinkClick r:id="rId6"/>
              </a:rPr>
              <a:t>Nationale Plattform gegen Armut</a:t>
            </a:r>
            <a:endParaRPr lang="de-CH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Im Bericht der Eidgenössischen Kommission für Kinder- und Jugendfragen «Selbstbestimmt oder manipuliert? Kinder und Jugendliche als kompetente Konsumenten» werden wichtige Aspekte der Zielgruppe Kinder und Jugendliche zum Thema Budget aufgegriffen (</a:t>
            </a:r>
            <a:r>
              <a:rPr lang="de-CH" sz="1400" u="sng" dirty="0">
                <a:hlinkClick r:id="rId7"/>
              </a:rPr>
              <a:t>Bericht</a:t>
            </a:r>
            <a:r>
              <a:rPr lang="de-CH" sz="1400" dirty="0"/>
              <a:t>, 2014).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Informationen zur Sozialhilfe: </a:t>
            </a:r>
            <a:r>
              <a:rPr lang="de-CH" sz="1400" u="sng" dirty="0">
                <a:hlinkClick r:id="rId8"/>
              </a:rPr>
              <a:t>SKOS</a:t>
            </a:r>
            <a:endParaRPr lang="de-CH" sz="1400" dirty="0"/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CH" sz="1400" dirty="0"/>
              <a:t>Budgetpläne für verschiedene Haushaltsgrössen: </a:t>
            </a:r>
            <a:r>
              <a:rPr lang="de-CH" sz="1400" u="sng" dirty="0">
                <a:hlinkClick r:id="rId9"/>
              </a:rPr>
              <a:t>Budgetberatung Schweiz</a:t>
            </a:r>
            <a:endParaRPr lang="de-CH" sz="1400" dirty="0"/>
          </a:p>
          <a:p>
            <a:pPr>
              <a:spcAft>
                <a:spcPts val="600"/>
              </a:spcAft>
            </a:pPr>
            <a:endParaRPr lang="de-CH" sz="1400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4A7BE4E-81C2-66AB-BC20-742A414D995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746750" y="2048255"/>
            <a:ext cx="2095928" cy="1548385"/>
          </a:xfrm>
          <a:prstGeom prst="rect">
            <a:avLst/>
          </a:prstGeom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56F9DB28-7399-B342-AF9E-66D73F9AB6A0}"/>
              </a:ext>
            </a:extLst>
          </p:cNvPr>
          <p:cNvSpPr txBox="1">
            <a:spLocks/>
          </p:cNvSpPr>
          <p:nvPr/>
        </p:nvSpPr>
        <p:spPr>
          <a:xfrm>
            <a:off x="974361" y="136490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Ein paar Hinweise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678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1991544" y="1628801"/>
            <a:ext cx="828092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>
                <a:solidFill>
                  <a:srgbClr val="0070C0"/>
                </a:solidFill>
              </a:rPr>
              <a:t>0,2 bis 0,5 Promille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Leichte Verminderung von Seh- und Hörvermögen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Nachlassen von Aufmerksamkeit, Konzentration, und Reaktionsvermögen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Kritikfähigkeit, Urteilsfähigkeit sinken, die Risikobereitschaft steigt </a:t>
            </a:r>
          </a:p>
          <a:p>
            <a:endParaRPr lang="de-CH" sz="2000" dirty="0"/>
          </a:p>
          <a:p>
            <a:r>
              <a:rPr lang="de-CH" sz="2400" b="1" dirty="0">
                <a:solidFill>
                  <a:srgbClr val="0070C0"/>
                </a:solidFill>
              </a:rPr>
              <a:t>ab 0,5 Promille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Probleme mit Nachtsicht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Störungen des Gleichgewichts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Probleme mit Konzentrationsfähigkeit, deutliche Verlängerung der Reaktionszeit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Enthemmung und Selbstüberschätzung nehmen zu</a:t>
            </a:r>
          </a:p>
          <a:p>
            <a:endParaRPr lang="de-CH" sz="2000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BD7AE47B-02CE-6E60-9502-3FA6D23DA304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1065800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Alkohol, alkoholische Getränke: </a:t>
            </a:r>
            <a:r>
              <a:rPr lang="de-DE" sz="3200" b="1" dirty="0">
                <a:solidFill>
                  <a:srgbClr val="0070C0"/>
                </a:solidFill>
              </a:rPr>
              <a:t>Wirkung von Alkohol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4406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/>
          <p:cNvSpPr/>
          <p:nvPr/>
        </p:nvSpPr>
        <p:spPr>
          <a:xfrm>
            <a:off x="933450" y="1265674"/>
            <a:ext cx="106299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>
                <a:solidFill>
                  <a:srgbClr val="0070C0"/>
                </a:solidFill>
              </a:rPr>
              <a:t>ab 0,8 Promille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Weiterer Rückgang der Sehfähigkeit, Wahrnehmung von Gegenständen und räumliches Sehen sind beeinträchtigt, das Blickfeld verengt sich (Tunnelblick)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Steigende Gleichgewichtsstörungen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Ausgeprägte Konzentrationsschwäche, stark verlängerte Reaktionszeit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Steigende Selbstüberschätzung, Euphorie, zunehmende Enthemmung </a:t>
            </a:r>
          </a:p>
          <a:p>
            <a:endParaRPr lang="de-CH" sz="2000" dirty="0"/>
          </a:p>
          <a:p>
            <a:r>
              <a:rPr lang="de-CH" sz="2400" b="1" dirty="0">
                <a:solidFill>
                  <a:srgbClr val="0070C0"/>
                </a:solidFill>
              </a:rPr>
              <a:t>1,0 bis 2,0 Promille: Rauschstadium</a:t>
            </a:r>
          </a:p>
          <a:p>
            <a:endParaRPr lang="de-CH" sz="2000" dirty="0"/>
          </a:p>
          <a:p>
            <a:r>
              <a:rPr lang="de-CH" sz="2400" b="1" dirty="0">
                <a:solidFill>
                  <a:srgbClr val="0070C0"/>
                </a:solidFill>
              </a:rPr>
              <a:t>2,0 bis 3,0 Promille: Betäubungsstadium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Ausgeprägte Gleichgewichts- und Konzentrationsstörungen, Reaktionsvermögen kaum noch vorhanden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Muskelerschlaffung,  Gedächtnis- und Bewusstseinsstörungen, Verwirrtheit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CH" sz="2000" dirty="0"/>
              <a:t>Erbrechen </a:t>
            </a:r>
          </a:p>
          <a:p>
            <a:endParaRPr lang="de-CH" sz="2000" dirty="0"/>
          </a:p>
          <a:p>
            <a:r>
              <a:rPr lang="de-CH" sz="2400" b="1" dirty="0">
                <a:solidFill>
                  <a:srgbClr val="0070C0"/>
                </a:solidFill>
              </a:rPr>
              <a:t>3,0 bis 5,0 Promille: Lähmungsstadium</a:t>
            </a:r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2442FDBA-D250-E817-A832-BA1EB43D1E18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10658006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Alkohol, alkoholische Getränke: </a:t>
            </a:r>
            <a:r>
              <a:rPr lang="de-DE" sz="3200" b="1" dirty="0">
                <a:solidFill>
                  <a:srgbClr val="0070C0"/>
                </a:solidFill>
              </a:rPr>
              <a:t>Wirkung von Alkohol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639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974361" y="1338596"/>
            <a:ext cx="5121639" cy="49251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800" b="1" dirty="0">
                <a:solidFill>
                  <a:srgbClr val="FFC000"/>
                </a:solidFill>
              </a:rPr>
              <a:t>Planung</a:t>
            </a:r>
          </a:p>
          <a:p>
            <a:r>
              <a:rPr lang="de-DE" sz="1800" dirty="0"/>
              <a:t>Menüs für die Woche planen</a:t>
            </a:r>
          </a:p>
          <a:p>
            <a:r>
              <a:rPr lang="de-DE" sz="1800" dirty="0"/>
              <a:t>Vorräte kontrollieren</a:t>
            </a:r>
          </a:p>
          <a:p>
            <a:pPr lvl="1"/>
            <a:r>
              <a:rPr lang="de-DE" sz="1800" dirty="0"/>
              <a:t>Haltbarkeit: erst mit Augen und Nase prüfen, dann entscheiden</a:t>
            </a:r>
          </a:p>
          <a:p>
            <a:r>
              <a:rPr lang="de-DE" sz="1800" dirty="0"/>
              <a:t>Einkaufszettel</a:t>
            </a:r>
          </a:p>
          <a:p>
            <a:r>
              <a:rPr lang="de-DE" sz="1800" dirty="0"/>
              <a:t>Nicht hungrig einkaufen gehen, keine hungrigen Kinder mitnehmen</a:t>
            </a:r>
          </a:p>
          <a:p>
            <a:r>
              <a:rPr lang="de-DE" sz="1800" dirty="0"/>
              <a:t>Aktionen nutzen</a:t>
            </a:r>
          </a:p>
          <a:p>
            <a:r>
              <a:rPr lang="de-DE" sz="1800" dirty="0"/>
              <a:t>Produkte der Billiglinie benutzen, wo sinnvoll</a:t>
            </a:r>
          </a:p>
          <a:p>
            <a:r>
              <a:rPr lang="de-DE" sz="1800" dirty="0"/>
              <a:t>Nicht mehr als wirklich nötig einkaufen</a:t>
            </a:r>
          </a:p>
          <a:p>
            <a:r>
              <a:rPr lang="de-DE" sz="1800" dirty="0"/>
              <a:t>Wenig Fertigprodukte kaufen</a:t>
            </a:r>
          </a:p>
          <a:p>
            <a:endParaRPr lang="de-CH" sz="1800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0A6B15-6C36-44C3-BEA4-D94909A1269E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974361" y="4138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Budget: </a:t>
            </a:r>
            <a:r>
              <a:rPr lang="de-DE" sz="3200" b="1" kern="0" dirty="0">
                <a:solidFill>
                  <a:srgbClr val="0070C0"/>
                </a:solidFill>
              </a:rPr>
              <a:t>Wie kann man günstig einkaufen?</a:t>
            </a:r>
          </a:p>
        </p:txBody>
      </p:sp>
      <p:sp>
        <p:nvSpPr>
          <p:cNvPr id="4" name="Inhaltsplatzhalter 4">
            <a:extLst>
              <a:ext uri="{FF2B5EF4-FFF2-40B4-BE49-F238E27FC236}">
                <a16:creationId xmlns:a16="http://schemas.microsoft.com/office/drawing/2014/main" id="{D37E0112-2627-F315-6060-3BA7FEC6445C}"/>
              </a:ext>
            </a:extLst>
          </p:cNvPr>
          <p:cNvSpPr txBox="1">
            <a:spLocks/>
          </p:cNvSpPr>
          <p:nvPr/>
        </p:nvSpPr>
        <p:spPr>
          <a:xfrm>
            <a:off x="6095999" y="1490996"/>
            <a:ext cx="5658787" cy="492514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de-DE" sz="1800" dirty="0"/>
              <a:t>Nebenbei darauf achten und Produkte </a:t>
            </a:r>
            <a:r>
              <a:rPr lang="de-DE" sz="1800" b="1" dirty="0">
                <a:solidFill>
                  <a:srgbClr val="FFC000"/>
                </a:solidFill>
              </a:rPr>
              <a:t>vergleichen</a:t>
            </a:r>
            <a:r>
              <a:rPr lang="de-DE" sz="1800" dirty="0"/>
              <a:t>:</a:t>
            </a:r>
          </a:p>
          <a:p>
            <a:r>
              <a:rPr lang="de-DE" sz="1800" dirty="0"/>
              <a:t>Nicht in die Werbefalle tappen und die Verkaufsstrategie durchschauen</a:t>
            </a:r>
          </a:p>
          <a:p>
            <a:r>
              <a:rPr lang="de-DE" sz="1800" dirty="0"/>
              <a:t>Auf Zucker-, Fett- und Salzgehalte schauen und vergleichen</a:t>
            </a:r>
          </a:p>
          <a:p>
            <a:r>
              <a:rPr lang="de-DE" sz="1800" dirty="0"/>
              <a:t>Die Zutatenliste studieren: Zucker, Fette, Salz, Fruchtanteile, Fleischanteile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de-DE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e-DE" sz="1800" b="1" dirty="0">
                <a:solidFill>
                  <a:srgbClr val="FFC000"/>
                </a:solidFill>
              </a:rPr>
              <a:t>Und:</a:t>
            </a:r>
            <a:r>
              <a:rPr lang="de-DE" sz="1800" dirty="0"/>
              <a:t> Hahnenwasser statt Wasser und </a:t>
            </a:r>
            <a:r>
              <a:rPr lang="de-DE" sz="1800" dirty="0" err="1"/>
              <a:t>Süssgetränke</a:t>
            </a:r>
            <a:r>
              <a:rPr lang="de-DE" sz="1800" dirty="0"/>
              <a:t> in Flaschen trinken</a:t>
            </a:r>
          </a:p>
          <a:p>
            <a:endParaRPr lang="de-DE" sz="1800" dirty="0"/>
          </a:p>
          <a:p>
            <a:endParaRPr lang="de-CH" sz="1800" dirty="0"/>
          </a:p>
        </p:txBody>
      </p:sp>
    </p:spTree>
    <p:extLst>
      <p:ext uri="{BB962C8B-B14F-4D97-AF65-F5344CB8AC3E}">
        <p14:creationId xmlns:p14="http://schemas.microsoft.com/office/powerpoint/2010/main" val="11054757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feld 2"/>
          <p:cNvSpPr txBox="1">
            <a:spLocks noChangeArrowheads="1"/>
          </p:cNvSpPr>
          <p:nvPr/>
        </p:nvSpPr>
        <p:spPr bwMode="auto">
          <a:xfrm>
            <a:off x="1990726" y="1814514"/>
            <a:ext cx="72739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2800" b="0" dirty="0"/>
              <a:t>Fertigprodukte = Zeitersparnis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656139" y="3025775"/>
            <a:ext cx="5343525" cy="18161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de-DE" sz="2800" dirty="0"/>
              <a:t>Aber: 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2800" dirty="0"/>
              <a:t>höherer Preis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2800" dirty="0"/>
              <a:t>ungewollte Zutaten</a:t>
            </a:r>
          </a:p>
          <a:p>
            <a:pPr marL="457200" indent="-457200">
              <a:buFont typeface="Arial" pitchFamily="34" charset="0"/>
              <a:buChar char="•"/>
              <a:defRPr/>
            </a:pPr>
            <a:r>
              <a:rPr lang="de-DE" sz="2800" dirty="0"/>
              <a:t>Standardisierter Geschmack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94626E-9AF3-7EB1-DCD3-FC09C4518180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Budget: </a:t>
            </a:r>
            <a:r>
              <a:rPr lang="de-DE" sz="3200" b="1" kern="0" dirty="0">
                <a:solidFill>
                  <a:srgbClr val="0070C0"/>
                </a:solidFill>
              </a:rPr>
              <a:t>Sparen durch selber machen</a:t>
            </a:r>
          </a:p>
        </p:txBody>
      </p:sp>
    </p:spTree>
    <p:extLst>
      <p:ext uri="{BB962C8B-B14F-4D97-AF65-F5344CB8AC3E}">
        <p14:creationId xmlns:p14="http://schemas.microsoft.com/office/powerpoint/2010/main" val="2757968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feld 8"/>
          <p:cNvSpPr txBox="1">
            <a:spLocks noChangeArrowheads="1"/>
          </p:cNvSpPr>
          <p:nvPr/>
        </p:nvSpPr>
        <p:spPr bwMode="auto">
          <a:xfrm>
            <a:off x="5006003" y="6381329"/>
            <a:ext cx="16637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dirty="0">
                <a:latin typeface="Calibri" pitchFamily="34" charset="0"/>
              </a:rPr>
              <a:t>Preise von 2013</a:t>
            </a:r>
            <a:endParaRPr lang="de-CH" altLang="de-DE" dirty="0">
              <a:latin typeface="Calibri" pitchFamily="34" charset="0"/>
            </a:endParaRPr>
          </a:p>
        </p:txBody>
      </p:sp>
      <p:graphicFrame>
        <p:nvGraphicFramePr>
          <p:cNvPr id="12" name="Inhaltsplatzhalter 7"/>
          <p:cNvGraphicFramePr>
            <a:graphicFrameLocks/>
          </p:cNvGraphicFramePr>
          <p:nvPr/>
        </p:nvGraphicFramePr>
        <p:xfrm>
          <a:off x="1991542" y="1382959"/>
          <a:ext cx="8291514" cy="360680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8083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2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de-DE" b="1" dirty="0"/>
                        <a:t>Preis pro Einheit</a:t>
                      </a:r>
                      <a:endParaRPr lang="de-CH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Jährliche Kosten beim Konsum einer Einheit </a:t>
                      </a:r>
                      <a:br>
                        <a:rPr lang="de-DE" dirty="0"/>
                      </a:br>
                      <a:r>
                        <a:rPr lang="de-DE" dirty="0"/>
                        <a:t>täglich			1x</a:t>
                      </a:r>
                      <a:r>
                        <a:rPr lang="de-DE" baseline="0" dirty="0"/>
                        <a:t> pro Woche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dirty="0"/>
                        <a:t>2.5 dl </a:t>
                      </a:r>
                      <a:r>
                        <a:rPr lang="de-CH" dirty="0" err="1"/>
                        <a:t>Redbull</a:t>
                      </a:r>
                      <a:r>
                        <a:rPr lang="de-CH" dirty="0"/>
                        <a:t> für 1.70</a:t>
                      </a:r>
                      <a:endParaRPr lang="de-CH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620.50			88.40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dl Coca</a:t>
                      </a:r>
                      <a:r>
                        <a:rPr lang="de-DE" baseline="0" dirty="0"/>
                        <a:t> Cola für 1.25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456.25			65.00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dl Fanta für 1.20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438.00 			62.40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5 dl Eistee für 1.10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407.50 			57.20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 </a:t>
                      </a:r>
                      <a:r>
                        <a:rPr lang="de-DE" dirty="0" err="1"/>
                        <a:t>Twix</a:t>
                      </a:r>
                      <a:r>
                        <a:rPr lang="de-DE" dirty="0"/>
                        <a:t> vom Kiosk für 1.20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438.00 			62.40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Typische</a:t>
                      </a:r>
                      <a:r>
                        <a:rPr lang="de-DE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="1" baseline="0" dirty="0" err="1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Znüni</a:t>
                      </a:r>
                      <a:r>
                        <a:rPr lang="de-DE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-Kosten</a:t>
                      </a:r>
                      <a:endParaRPr lang="de-CH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de-DE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Jährliche</a:t>
                      </a:r>
                      <a:r>
                        <a:rPr lang="de-DE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</a:t>
                      </a:r>
                      <a:r>
                        <a:rPr lang="de-DE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Kosten bei</a:t>
                      </a:r>
                      <a:r>
                        <a:rPr lang="de-DE" b="1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222 Arbeitstagen</a:t>
                      </a:r>
                      <a:endParaRPr lang="de-CH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 </a:t>
                      </a:r>
                      <a:r>
                        <a:rPr lang="de-DE" dirty="0" err="1"/>
                        <a:t>Gipfeli</a:t>
                      </a:r>
                      <a:r>
                        <a:rPr lang="de-DE" dirty="0"/>
                        <a:t> für</a:t>
                      </a:r>
                      <a:r>
                        <a:rPr lang="de-DE" baseline="0" dirty="0"/>
                        <a:t> </a:t>
                      </a:r>
                      <a:r>
                        <a:rPr lang="de-DE" dirty="0"/>
                        <a:t>1.20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266.40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/>
                        <a:t>1 Kaffee für 1.50</a:t>
                      </a:r>
                      <a:endParaRPr lang="de-CH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/>
                        <a:t>333.00</a:t>
                      </a:r>
                      <a:endParaRPr lang="de-CH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13" name="Textfeld 12"/>
          <p:cNvSpPr txBox="1"/>
          <p:nvPr/>
        </p:nvSpPr>
        <p:spPr>
          <a:xfrm>
            <a:off x="1991542" y="5085184"/>
            <a:ext cx="8136905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/>
              <a:t>Was könnte man alles stattdessen bezahlen? Konzert, Wellness-Wochenende…</a:t>
            </a:r>
          </a:p>
          <a:p>
            <a:r>
              <a:rPr lang="de-DE" dirty="0"/>
              <a:t>Für 200 Franken könnte man mindestens 10-mal ins Kino gehen!</a:t>
            </a:r>
          </a:p>
          <a:p>
            <a:r>
              <a:rPr lang="de-DE" dirty="0"/>
              <a:t>Ein Skitag mit </a:t>
            </a:r>
            <a:r>
              <a:rPr lang="de-DE" dirty="0" err="1"/>
              <a:t>Snow‘n</a:t>
            </a:r>
            <a:r>
              <a:rPr lang="de-DE" dirty="0"/>
              <a:t> </a:t>
            </a:r>
            <a:r>
              <a:rPr lang="de-DE" dirty="0" err="1"/>
              <a:t>Rail</a:t>
            </a:r>
            <a:r>
              <a:rPr lang="de-DE" dirty="0"/>
              <a:t> kostet  in der Regel keine 100 Franken mit ½-Preis-Abo.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B9EC10C7-24C6-0D3B-B468-18CC6A0529EF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10253272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Budget: </a:t>
            </a:r>
            <a:r>
              <a:rPr lang="de-DE" sz="3200" b="1" kern="0" dirty="0">
                <a:solidFill>
                  <a:srgbClr val="0070C0"/>
                </a:solidFill>
              </a:rPr>
              <a:t>Kostenvergleiche – Alternativen</a:t>
            </a:r>
          </a:p>
        </p:txBody>
      </p:sp>
    </p:spTree>
    <p:extLst>
      <p:ext uri="{BB962C8B-B14F-4D97-AF65-F5344CB8AC3E}">
        <p14:creationId xmlns:p14="http://schemas.microsoft.com/office/powerpoint/2010/main" val="240476267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7" name="Textfeld 8"/>
          <p:cNvSpPr txBox="1">
            <a:spLocks noChangeArrowheads="1"/>
          </p:cNvSpPr>
          <p:nvPr/>
        </p:nvSpPr>
        <p:spPr bwMode="auto">
          <a:xfrm>
            <a:off x="9652806" y="5922961"/>
            <a:ext cx="17636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r>
              <a:rPr lang="de-DE" altLang="de-DE" dirty="0">
                <a:latin typeface="Calibri" pitchFamily="34" charset="0"/>
              </a:rPr>
              <a:t>Coop-Preise von März 2014</a:t>
            </a:r>
            <a:endParaRPr lang="de-CH" altLang="de-DE" dirty="0">
              <a:latin typeface="Calibri" pitchFamily="34" charset="0"/>
            </a:endParaRPr>
          </a:p>
        </p:txBody>
      </p:sp>
      <p:graphicFrame>
        <p:nvGraphicFramePr>
          <p:cNvPr id="12" name="Inhaltsplatzhalter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7431403"/>
              </p:ext>
            </p:extLst>
          </p:nvPr>
        </p:nvGraphicFramePr>
        <p:xfrm>
          <a:off x="974362" y="1119982"/>
          <a:ext cx="8410029" cy="54152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31965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815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1769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724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512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de-DE" sz="1600" b="1" dirty="0"/>
                        <a:t>Kaltes Nachtessen für 10 Personen</a:t>
                      </a:r>
                      <a:endParaRPr lang="de-CH" sz="16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r>
                        <a:rPr lang="de-DE" sz="1600" dirty="0"/>
                        <a:t>Warmes</a:t>
                      </a:r>
                      <a:r>
                        <a:rPr lang="de-DE" sz="1600" baseline="0" dirty="0"/>
                        <a:t> Nachtessen </a:t>
                      </a:r>
                      <a:r>
                        <a:rPr lang="de-DE" sz="1600" dirty="0"/>
                        <a:t>für 10 Personen</a:t>
                      </a:r>
                      <a:endParaRPr lang="de-C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1" dirty="0"/>
                        <a:t>Käse:</a:t>
                      </a:r>
                      <a:r>
                        <a:rPr lang="de-DE" sz="1600" b="0" dirty="0"/>
                        <a:t> ca.</a:t>
                      </a:r>
                      <a:r>
                        <a:rPr lang="de-DE" sz="1600" b="0" baseline="0" dirty="0"/>
                        <a:t> 900 </a:t>
                      </a:r>
                      <a:r>
                        <a:rPr lang="de-DE" sz="1600" b="0" dirty="0"/>
                        <a:t>g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1 Gruyère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1 </a:t>
                      </a:r>
                      <a:r>
                        <a:rPr lang="de-DE" sz="1600" b="0" dirty="0" err="1"/>
                        <a:t>Rustico</a:t>
                      </a:r>
                      <a:r>
                        <a:rPr lang="de-DE" sz="1600" b="0" dirty="0"/>
                        <a:t> </a:t>
                      </a:r>
                      <a:r>
                        <a:rPr lang="de-DE" sz="1600" b="0" dirty="0" err="1"/>
                        <a:t>Nostrano</a:t>
                      </a:r>
                      <a:endParaRPr lang="de-DE" sz="1600" b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1</a:t>
                      </a:r>
                      <a:r>
                        <a:rPr lang="de-DE" sz="1600" b="0" baseline="0" dirty="0"/>
                        <a:t> Ziegenkäse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baseline="0" dirty="0"/>
                        <a:t>1 </a:t>
                      </a:r>
                      <a:r>
                        <a:rPr lang="de-DE" sz="1600" b="0" baseline="0" dirty="0" err="1"/>
                        <a:t>Chavroux</a:t>
                      </a:r>
                      <a:r>
                        <a:rPr lang="de-DE" sz="1600" b="0" baseline="0" dirty="0"/>
                        <a:t> </a:t>
                      </a:r>
                      <a:r>
                        <a:rPr lang="de-DE" sz="1600" b="0" baseline="0" dirty="0" err="1"/>
                        <a:t>Tendre</a:t>
                      </a:r>
                      <a:r>
                        <a:rPr lang="de-DE" sz="1600" b="0" baseline="0" dirty="0"/>
                        <a:t> </a:t>
                      </a:r>
                      <a:r>
                        <a:rPr lang="de-DE" sz="1600" b="0" baseline="0" dirty="0" err="1"/>
                        <a:t>Roc</a:t>
                      </a:r>
                      <a:endParaRPr lang="de-DE" sz="16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baseline="0" dirty="0"/>
                        <a:t>1 </a:t>
                      </a:r>
                      <a:r>
                        <a:rPr lang="de-DE" sz="1600" b="0" baseline="0" dirty="0" err="1"/>
                        <a:t>Cambozola</a:t>
                      </a:r>
                      <a:endParaRPr lang="de-DE" sz="1600" b="0" baseline="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baseline="0" dirty="0"/>
                        <a:t>1 Bio-Brie</a:t>
                      </a:r>
                      <a:endParaRPr lang="de-DE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de-DE" sz="1600" b="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6.60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4.90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3.75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4.55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5.15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/>
                        <a:t>3.95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rowSpan="2" gridSpan="2">
                  <a:txBody>
                    <a:bodyPr/>
                    <a:lstStyle/>
                    <a:p>
                      <a:r>
                        <a:rPr lang="de-DE" sz="1600" b="1" dirty="0"/>
                        <a:t>Chili </a:t>
                      </a:r>
                      <a:r>
                        <a:rPr lang="de-DE" sz="1600" b="1" dirty="0" err="1"/>
                        <a:t>con</a:t>
                      </a:r>
                      <a:r>
                        <a:rPr lang="de-DE" sz="1600" b="1" dirty="0"/>
                        <a:t> </a:t>
                      </a:r>
                      <a:r>
                        <a:rPr lang="de-DE" sz="1600" b="1" dirty="0" err="1"/>
                        <a:t>carne</a:t>
                      </a:r>
                      <a:endParaRPr lang="de-DE" sz="1600" b="1" dirty="0"/>
                    </a:p>
                    <a:p>
                      <a:r>
                        <a:rPr lang="de-DE" sz="1600" dirty="0"/>
                        <a:t>800 g Hackfleisch</a:t>
                      </a:r>
                      <a:r>
                        <a:rPr lang="de-DE" sz="1600" baseline="0" dirty="0"/>
                        <a:t> (Rind, </a:t>
                      </a:r>
                      <a:r>
                        <a:rPr lang="de-DE" sz="1600" baseline="0" dirty="0" err="1"/>
                        <a:t>bio</a:t>
                      </a:r>
                      <a:r>
                        <a:rPr lang="de-DE" sz="1600" baseline="0" dirty="0"/>
                        <a:t>)</a:t>
                      </a:r>
                    </a:p>
                    <a:p>
                      <a:r>
                        <a:rPr lang="de-DE" sz="1600" baseline="0" dirty="0"/>
                        <a:t>500 g </a:t>
                      </a:r>
                      <a:r>
                        <a:rPr lang="de-DE" sz="1600" baseline="0" dirty="0" err="1"/>
                        <a:t>Kidney</a:t>
                      </a:r>
                      <a:r>
                        <a:rPr lang="de-DE" sz="1600" baseline="0" dirty="0"/>
                        <a:t> Bohnen</a:t>
                      </a:r>
                    </a:p>
                    <a:p>
                      <a:r>
                        <a:rPr lang="de-DE" sz="1600" baseline="0" dirty="0"/>
                        <a:t>2 Dosen Gemüsemais (je 285 g)</a:t>
                      </a:r>
                    </a:p>
                    <a:p>
                      <a:r>
                        <a:rPr lang="de-DE" sz="1600" baseline="0" dirty="0"/>
                        <a:t>3 Zwiebeln</a:t>
                      </a:r>
                    </a:p>
                    <a:p>
                      <a:r>
                        <a:rPr lang="de-DE" sz="1600" baseline="0" dirty="0"/>
                        <a:t>3 EL Rapsöl (30 g)</a:t>
                      </a:r>
                    </a:p>
                    <a:p>
                      <a:r>
                        <a:rPr lang="de-DE" sz="1600" baseline="0" dirty="0"/>
                        <a:t>3 Dosen </a:t>
                      </a:r>
                      <a:r>
                        <a:rPr lang="de-DE" sz="1600" baseline="0" dirty="0" err="1"/>
                        <a:t>Pelati</a:t>
                      </a:r>
                      <a:r>
                        <a:rPr lang="de-DE" sz="1600" baseline="0" dirty="0"/>
                        <a:t> (je 400 g)</a:t>
                      </a:r>
                    </a:p>
                    <a:p>
                      <a:r>
                        <a:rPr lang="de-DE" sz="1600" baseline="0" dirty="0"/>
                        <a:t>2 EL Tomatenpüree (Thomy;  60 g)</a:t>
                      </a:r>
                    </a:p>
                    <a:p>
                      <a:r>
                        <a:rPr lang="de-DE" sz="1600" baseline="0" dirty="0"/>
                        <a:t>Gewürz</a:t>
                      </a:r>
                      <a:endParaRPr lang="de-C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de-CH" sz="16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  <a:p>
                      <a:pPr algn="ctr"/>
                      <a:r>
                        <a:rPr lang="de-DE" sz="1600" dirty="0"/>
                        <a:t>17.60</a:t>
                      </a:r>
                    </a:p>
                    <a:p>
                      <a:pPr algn="ctr"/>
                      <a:r>
                        <a:rPr lang="de-DE" sz="1600" dirty="0"/>
                        <a:t>2.95</a:t>
                      </a:r>
                    </a:p>
                    <a:p>
                      <a:pPr algn="ctr"/>
                      <a:r>
                        <a:rPr lang="de-DE" sz="1600" dirty="0"/>
                        <a:t>1.80</a:t>
                      </a:r>
                    </a:p>
                    <a:p>
                      <a:pPr algn="ctr"/>
                      <a:r>
                        <a:rPr lang="de-DE" sz="1600" dirty="0"/>
                        <a:t>0.80</a:t>
                      </a:r>
                    </a:p>
                    <a:p>
                      <a:pPr algn="ctr"/>
                      <a:r>
                        <a:rPr lang="de-DE" sz="1600" dirty="0"/>
                        <a:t>0.15</a:t>
                      </a:r>
                    </a:p>
                    <a:p>
                      <a:pPr algn="ctr"/>
                      <a:r>
                        <a:rPr lang="de-DE" sz="1600" dirty="0"/>
                        <a:t>4.20</a:t>
                      </a:r>
                    </a:p>
                    <a:p>
                      <a:pPr algn="ctr"/>
                      <a:r>
                        <a:rPr lang="de-DE" sz="1600" dirty="0"/>
                        <a:t>0.55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/>
                        <a:t>Fleisch:</a:t>
                      </a:r>
                    </a:p>
                    <a:p>
                      <a:r>
                        <a:rPr lang="de-DE" sz="1600" dirty="0"/>
                        <a:t>200 g </a:t>
                      </a:r>
                      <a:r>
                        <a:rPr lang="de-DE" sz="1600" dirty="0" err="1"/>
                        <a:t>Pastrami</a:t>
                      </a:r>
                      <a:endParaRPr lang="de-DE" sz="1600" dirty="0"/>
                    </a:p>
                    <a:p>
                      <a:r>
                        <a:rPr lang="de-DE" sz="1600" dirty="0"/>
                        <a:t>114 g Bündnerfleisch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  <a:p>
                      <a:pPr algn="ctr"/>
                      <a:r>
                        <a:rPr lang="de-DE" sz="1600" dirty="0"/>
                        <a:t>10.50</a:t>
                      </a:r>
                    </a:p>
                    <a:p>
                      <a:pPr algn="ctr"/>
                      <a:r>
                        <a:rPr lang="de-DE" sz="1600" dirty="0"/>
                        <a:t>10.50</a:t>
                      </a:r>
                      <a:endParaRPr lang="de-CH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 vMerge="1">
                  <a:txBody>
                    <a:bodyPr/>
                    <a:lstStyle/>
                    <a:p>
                      <a:endParaRPr lang="de-C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hMerge="1" vMerge="1">
                  <a:txBody>
                    <a:bodyPr/>
                    <a:lstStyle/>
                    <a:p>
                      <a:pPr algn="ctr"/>
                      <a:endParaRPr lang="de-CH" sz="16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de-CH" dirty="0"/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3 Baguette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7.20</a:t>
                      </a:r>
                      <a:endParaRPr lang="de-CH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2 Baguette</a:t>
                      </a:r>
                      <a:endParaRPr lang="de-C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4.80</a:t>
                      </a:r>
                      <a:endParaRPr lang="de-CH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12520">
                <a:tc>
                  <a:txBody>
                    <a:bodyPr/>
                    <a:lstStyle/>
                    <a:p>
                      <a:r>
                        <a:rPr lang="de-DE" sz="1600" b="1" dirty="0"/>
                        <a:t>Gemüse: </a:t>
                      </a:r>
                    </a:p>
                    <a:p>
                      <a:r>
                        <a:rPr lang="de-DE" sz="1600" dirty="0"/>
                        <a:t>1 Glas Bio Cornichons</a:t>
                      </a:r>
                      <a:endParaRPr lang="de-CH" sz="1600" dirty="0"/>
                    </a:p>
                    <a:p>
                      <a:r>
                        <a:rPr lang="de-DE" sz="1600" dirty="0"/>
                        <a:t>1 Glas </a:t>
                      </a:r>
                      <a:r>
                        <a:rPr lang="de-DE" sz="1600" dirty="0" err="1"/>
                        <a:t>Maiskölbchen</a:t>
                      </a:r>
                      <a:endParaRPr lang="de-CH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rote Peperoni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1 Bund Radieschen</a:t>
                      </a:r>
                      <a:r>
                        <a:rPr lang="de-DE" sz="1600" b="0" baseline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</a:rPr>
                        <a:t> Bio (Markt)</a:t>
                      </a:r>
                      <a:endParaRPr lang="de-CH" sz="16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e-DE" sz="1600" dirty="0"/>
                    </a:p>
                    <a:p>
                      <a:pPr algn="ctr"/>
                      <a:r>
                        <a:rPr lang="de-DE" sz="1600" dirty="0"/>
                        <a:t>2.90</a:t>
                      </a:r>
                      <a:endParaRPr lang="de-CH" sz="1600" dirty="0"/>
                    </a:p>
                    <a:p>
                      <a:pPr algn="ctr"/>
                      <a:r>
                        <a:rPr lang="de-DE" sz="1600" dirty="0"/>
                        <a:t>2.50</a:t>
                      </a:r>
                      <a:endParaRPr lang="de-CH" sz="1600" dirty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1.20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600" dirty="0"/>
                        <a:t>3.00</a:t>
                      </a:r>
                      <a:endParaRPr lang="de-CH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 gridSpan="3">
                  <a:txBody>
                    <a:bodyPr/>
                    <a:lstStyle/>
                    <a:p>
                      <a:endParaRPr lang="de-C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dirty="0"/>
                        <a:t>Hahnenwasser 2</a:t>
                      </a:r>
                      <a:r>
                        <a:rPr lang="de-DE" sz="1600" baseline="0" dirty="0"/>
                        <a:t> l</a:t>
                      </a:r>
                      <a:endParaRPr lang="de-CH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0.01</a:t>
                      </a:r>
                      <a:endParaRPr lang="de-CH" sz="16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r>
                        <a:rPr lang="de-DE" sz="1600" dirty="0"/>
                        <a:t>Hahnenwasser 2 l</a:t>
                      </a:r>
                      <a:endParaRPr lang="de-CH" sz="16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dirty="0"/>
                        <a:t>0.01</a:t>
                      </a:r>
                      <a:endParaRPr lang="de-CH" sz="16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TOTAL</a:t>
                      </a:r>
                      <a:endParaRPr lang="de-CH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600" b="1" dirty="0">
                          <a:solidFill>
                            <a:schemeClr val="tx1"/>
                          </a:solidFill>
                        </a:rPr>
                        <a:t>41.81</a:t>
                      </a:r>
                      <a:endParaRPr lang="de-CH" sz="16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de-CH" sz="16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600" b="1" dirty="0"/>
                        <a:t>32.86</a:t>
                      </a:r>
                      <a:endParaRPr lang="de-CH" sz="16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de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1CFCEAF-2531-6146-91DA-0DD9343E5680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Budget: </a:t>
            </a:r>
            <a:r>
              <a:rPr lang="de-DE" sz="3200" b="1" kern="0" dirty="0">
                <a:solidFill>
                  <a:srgbClr val="0070C0"/>
                </a:solidFill>
              </a:rPr>
              <a:t>Kostenvergleich – Nachtessen </a:t>
            </a:r>
          </a:p>
        </p:txBody>
      </p:sp>
    </p:spTree>
    <p:extLst>
      <p:ext uri="{BB962C8B-B14F-4D97-AF65-F5344CB8AC3E}">
        <p14:creationId xmlns:p14="http://schemas.microsoft.com/office/powerpoint/2010/main" val="16556285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4B793D-A8D3-B34A-81AF-46482FC66ECA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Zentrale Fragen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Wie werde ich durch den Laden geführt?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Wie werden Aktionen präsentiert?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Wo finde ich den Produktpreis?</a:t>
            </a:r>
          </a:p>
          <a:p>
            <a:endParaRPr lang="de-CH" dirty="0"/>
          </a:p>
        </p:txBody>
      </p:sp>
      <p:sp>
        <p:nvSpPr>
          <p:cNvPr id="3" name="Titel 1">
            <a:extLst>
              <a:ext uri="{FF2B5EF4-FFF2-40B4-BE49-F238E27FC236}">
                <a16:creationId xmlns:a16="http://schemas.microsoft.com/office/drawing/2014/main" id="{C3160082-1512-8C24-9BDD-FD91D90A5735}"/>
              </a:ext>
            </a:extLst>
          </p:cNvPr>
          <p:cNvSpPr txBox="1">
            <a:spLocks/>
          </p:cNvSpPr>
          <p:nvPr/>
        </p:nvSpPr>
        <p:spPr>
          <a:xfrm>
            <a:off x="974361" y="413892"/>
            <a:ext cx="8229600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Verkaufsmethoden: </a:t>
            </a:r>
            <a:r>
              <a:rPr lang="de-DE" sz="3200" b="1" dirty="0">
                <a:solidFill>
                  <a:srgbClr val="0070C0"/>
                </a:solidFill>
              </a:rPr>
              <a:t>Der Supermarkt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2F8C1DEE-5A71-73AA-90CD-B41E2C0A0F3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e-DE" b="1" dirty="0"/>
              <a:t>Beachtenswerte Elemente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Regalaufbau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Wege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Extra-Stände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Preisangabe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Gerüche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Farben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Musik</a:t>
            </a:r>
          </a:p>
          <a:p>
            <a:pPr>
              <a:buFont typeface="Arial" charset="0"/>
              <a:buChar char="•"/>
            </a:pPr>
            <a:r>
              <a:rPr lang="de-DE" sz="2000" dirty="0"/>
              <a:t>Kassenzone</a:t>
            </a:r>
            <a:endParaRPr lang="de-CH" sz="2000" dirty="0"/>
          </a:p>
          <a:p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8666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4" name="Textplatzhalter 9"/>
          <p:cNvSpPr>
            <a:spLocks noGrp="1"/>
          </p:cNvSpPr>
          <p:nvPr>
            <p:ph type="body" sz="quarter" idx="3"/>
          </p:nvPr>
        </p:nvSpPr>
        <p:spPr bwMode="auto">
          <a:xfrm>
            <a:off x="6153151" y="1844675"/>
            <a:ext cx="4041775" cy="12398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  <a:normAutofit/>
          </a:bodyPr>
          <a:lstStyle/>
          <a:p>
            <a:r>
              <a:rPr lang="de-DE" dirty="0">
                <a:solidFill>
                  <a:srgbClr val="0070C0"/>
                </a:solidFill>
                <a:ea typeface="ＭＳ Ｐゴシック" pitchFamily="34" charset="-128"/>
              </a:rPr>
              <a:t>beachten und vergleichen mit Produkten der „normalen“ Linie:</a:t>
            </a:r>
            <a:endParaRPr lang="de-CH" dirty="0">
              <a:solidFill>
                <a:srgbClr val="0070C0"/>
              </a:solidFill>
              <a:ea typeface="ＭＳ Ｐゴシック" pitchFamily="34" charset="-128"/>
            </a:endParaRPr>
          </a:p>
        </p:txBody>
      </p:sp>
      <p:sp>
        <p:nvSpPr>
          <p:cNvPr id="34825" name="Inhaltsplatzhalter 10"/>
          <p:cNvSpPr>
            <a:spLocks noGrp="1"/>
          </p:cNvSpPr>
          <p:nvPr>
            <p:ph sz="quarter" idx="4"/>
          </p:nvPr>
        </p:nvSpPr>
        <p:spPr bwMode="auto">
          <a:xfrm>
            <a:off x="6149976" y="3213100"/>
            <a:ext cx="4041775" cy="30543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lnSpcReduction="10000"/>
          </a:bodyPr>
          <a:lstStyle/>
          <a:p>
            <a:pPr algn="l"/>
            <a:r>
              <a:rPr lang="de-DE" sz="2000">
                <a:solidFill>
                  <a:srgbClr val="002060"/>
                </a:solidFill>
                <a:ea typeface="ＭＳ Ｐゴシック" pitchFamily="34" charset="-128"/>
              </a:rPr>
              <a:t>Fruchtanteil, Zuckergehalt</a:t>
            </a:r>
          </a:p>
          <a:p>
            <a:pPr algn="l"/>
            <a:r>
              <a:rPr lang="de-DE" sz="2000">
                <a:solidFill>
                  <a:srgbClr val="002060"/>
                </a:solidFill>
                <a:ea typeface="ＭＳ Ｐゴシック" pitchFamily="34" charset="-128"/>
              </a:rPr>
              <a:t>Fruchtanteil</a:t>
            </a:r>
          </a:p>
          <a:p>
            <a:pPr algn="l"/>
            <a:r>
              <a:rPr lang="de-DE" sz="2000">
                <a:solidFill>
                  <a:srgbClr val="002060"/>
                </a:solidFill>
                <a:ea typeface="ＭＳ Ｐゴシック" pitchFamily="34" charset="-128"/>
              </a:rPr>
              <a:t>Fettgehalt, Fleischanteile</a:t>
            </a:r>
          </a:p>
          <a:p>
            <a:pPr algn="l"/>
            <a:r>
              <a:rPr lang="de-DE" sz="2000">
                <a:solidFill>
                  <a:srgbClr val="002060"/>
                </a:solidFill>
                <a:ea typeface="ＭＳ Ｐゴシック" pitchFamily="34" charset="-128"/>
              </a:rPr>
              <a:t>Fettgehalt, Zutaten</a:t>
            </a:r>
          </a:p>
          <a:p>
            <a:pPr algn="l"/>
            <a:r>
              <a:rPr lang="de-DE" sz="2000">
                <a:solidFill>
                  <a:srgbClr val="002060"/>
                </a:solidFill>
                <a:ea typeface="ＭＳ Ｐゴシック" pitchFamily="34" charset="-128"/>
              </a:rPr>
              <a:t>Kartoffelanteil, Salzgehalt</a:t>
            </a:r>
          </a:p>
          <a:p>
            <a:pPr algn="l"/>
            <a:r>
              <a:rPr lang="de-DE" sz="2000">
                <a:solidFill>
                  <a:srgbClr val="002060"/>
                </a:solidFill>
                <a:ea typeface="ＭＳ Ｐゴシック" pitchFamily="34" charset="-128"/>
              </a:rPr>
              <a:t>Fett- und Zuckergehalt, Fettart</a:t>
            </a:r>
          </a:p>
          <a:p>
            <a:pPr algn="l"/>
            <a:r>
              <a:rPr lang="de-DE" sz="2000">
                <a:solidFill>
                  <a:srgbClr val="002060"/>
                </a:solidFill>
                <a:ea typeface="ＭＳ Ｐゴシック" pitchFamily="34" charset="-128"/>
              </a:rPr>
              <a:t>Fett- und Zuckergehalt</a:t>
            </a:r>
          </a:p>
          <a:p>
            <a:pPr algn="l"/>
            <a:r>
              <a:rPr lang="de-DE" sz="2000">
                <a:solidFill>
                  <a:srgbClr val="002060"/>
                </a:solidFill>
                <a:ea typeface="ＭＳ Ｐゴシック" pitchFamily="34" charset="-128"/>
              </a:rPr>
              <a:t>Herkunft</a:t>
            </a:r>
            <a:endParaRPr lang="de-CH" sz="2000">
              <a:solidFill>
                <a:srgbClr val="002060"/>
              </a:solidFill>
              <a:ea typeface="ＭＳ Ｐゴシック" pitchFamily="34" charset="-128"/>
            </a:endParaRPr>
          </a:p>
        </p:txBody>
      </p:sp>
      <p:sp>
        <p:nvSpPr>
          <p:cNvPr id="11" name="Inhaltsplatzhalter 8"/>
          <p:cNvSpPr>
            <a:spLocks noGrp="1"/>
          </p:cNvSpPr>
          <p:nvPr>
            <p:ph sz="half" idx="2"/>
          </p:nvPr>
        </p:nvSpPr>
        <p:spPr>
          <a:xfrm>
            <a:off x="2135189" y="3213101"/>
            <a:ext cx="4040187" cy="3095625"/>
          </a:xfrm>
        </p:spPr>
        <p:txBody>
          <a:bodyPr>
            <a:normAutofit lnSpcReduction="10000"/>
          </a:bodyPr>
          <a:lstStyle/>
          <a:p>
            <a:pPr algn="l">
              <a:defRPr/>
            </a:pPr>
            <a:r>
              <a:rPr lang="de-CH" sz="2000" dirty="0">
                <a:solidFill>
                  <a:srgbClr val="002060"/>
                </a:solidFill>
              </a:rPr>
              <a:t>Joghurt</a:t>
            </a:r>
          </a:p>
          <a:p>
            <a:pPr algn="l">
              <a:defRPr/>
            </a:pPr>
            <a:r>
              <a:rPr lang="de-CH" sz="2000" dirty="0">
                <a:solidFill>
                  <a:srgbClr val="002060"/>
                </a:solidFill>
              </a:rPr>
              <a:t>Konfitüre</a:t>
            </a:r>
          </a:p>
          <a:p>
            <a:pPr algn="l">
              <a:defRPr/>
            </a:pPr>
            <a:r>
              <a:rPr lang="de-CH" sz="2000" dirty="0">
                <a:solidFill>
                  <a:srgbClr val="002060"/>
                </a:solidFill>
              </a:rPr>
              <a:t>Wurst/Fleisch</a:t>
            </a:r>
          </a:p>
          <a:p>
            <a:pPr algn="l">
              <a:defRPr/>
            </a:pPr>
            <a:r>
              <a:rPr lang="de-CH" sz="2000" dirty="0">
                <a:solidFill>
                  <a:srgbClr val="002060"/>
                </a:solidFill>
              </a:rPr>
              <a:t>Pizza</a:t>
            </a:r>
          </a:p>
          <a:p>
            <a:pPr algn="l">
              <a:defRPr/>
            </a:pPr>
            <a:r>
              <a:rPr lang="de-CH" sz="2000" dirty="0">
                <a:solidFill>
                  <a:srgbClr val="002060"/>
                </a:solidFill>
              </a:rPr>
              <a:t>Rösti</a:t>
            </a:r>
          </a:p>
          <a:p>
            <a:pPr algn="l">
              <a:defRPr/>
            </a:pPr>
            <a:r>
              <a:rPr lang="de-CH" sz="2000" dirty="0">
                <a:solidFill>
                  <a:srgbClr val="002060"/>
                </a:solidFill>
              </a:rPr>
              <a:t>Gebäck</a:t>
            </a:r>
          </a:p>
          <a:p>
            <a:pPr algn="l">
              <a:defRPr/>
            </a:pPr>
            <a:r>
              <a:rPr lang="de-DE" sz="2000" dirty="0">
                <a:solidFill>
                  <a:srgbClr val="002060"/>
                </a:solidFill>
              </a:rPr>
              <a:t>Frühstücksflocken</a:t>
            </a:r>
            <a:endParaRPr lang="de-CH" sz="2000" dirty="0">
              <a:solidFill>
                <a:srgbClr val="002060"/>
              </a:solidFill>
            </a:endParaRPr>
          </a:p>
          <a:p>
            <a:pPr algn="l">
              <a:defRPr/>
            </a:pPr>
            <a:r>
              <a:rPr lang="de-CH" sz="2000" dirty="0">
                <a:solidFill>
                  <a:srgbClr val="002060"/>
                </a:solidFill>
              </a:rPr>
              <a:t>Reis, Teigwaren</a:t>
            </a:r>
          </a:p>
          <a:p>
            <a:pPr marL="0" indent="0">
              <a:buNone/>
              <a:defRPr/>
            </a:pPr>
            <a:endParaRPr lang="de-CH" dirty="0"/>
          </a:p>
        </p:txBody>
      </p:sp>
      <p:pic>
        <p:nvPicPr>
          <p:cNvPr id="7" name="Picture 15" descr="http://blogs.teamtbb.com/keeganwilliams/files/2009/06/255_prix_garantie_chocolat.jpg">
            <a:hlinkClick r:id="rId3"/>
          </p:cNvPr>
          <p:cNvPicPr>
            <a:picLocks noChangeAspect="1" noChangeArrowheads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2307715" y="1304986"/>
            <a:ext cx="1257921" cy="1159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7" descr="http://www.internetdiscount.ch/_cache/ID/cat_1658_20111103105229_165.jpg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5636" y="1098977"/>
            <a:ext cx="15716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el 1">
            <a:extLst>
              <a:ext uri="{FF2B5EF4-FFF2-40B4-BE49-F238E27FC236}">
                <a16:creationId xmlns:a16="http://schemas.microsoft.com/office/drawing/2014/main" id="{BE4CD04C-6F48-4727-2913-97F58A3B6A33}"/>
              </a:ext>
            </a:extLst>
          </p:cNvPr>
          <p:cNvSpPr txBox="1">
            <a:spLocks/>
          </p:cNvSpPr>
          <p:nvPr/>
        </p:nvSpPr>
        <p:spPr>
          <a:xfrm>
            <a:off x="1022460" y="339651"/>
            <a:ext cx="9770457" cy="70609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de-DE" sz="3200" b="1" dirty="0"/>
              <a:t>Verpackungsinformationen: </a:t>
            </a:r>
            <a:r>
              <a:rPr lang="de-DE" sz="3200" b="1" dirty="0">
                <a:solidFill>
                  <a:srgbClr val="0070C0"/>
                </a:solidFill>
              </a:rPr>
              <a:t>Produkte der Billig-Linien</a:t>
            </a:r>
            <a:endParaRPr lang="de-DE" sz="3200" b="1" kern="0" dirty="0">
              <a:solidFill>
                <a:srgbClr val="0070C0"/>
              </a:solidFill>
            </a:endParaRP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8E499C3E-DCC4-9FAA-D832-680DF5A309BC}"/>
              </a:ext>
            </a:extLst>
          </p:cNvPr>
          <p:cNvSpPr txBox="1"/>
          <p:nvPr/>
        </p:nvSpPr>
        <p:spPr>
          <a:xfrm>
            <a:off x="6067676" y="1290677"/>
            <a:ext cx="197413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Fotos von Annette</a:t>
            </a:r>
          </a:p>
        </p:txBody>
      </p:sp>
    </p:spTree>
    <p:extLst>
      <p:ext uri="{BB962C8B-B14F-4D97-AF65-F5344CB8AC3E}">
        <p14:creationId xmlns:p14="http://schemas.microsoft.com/office/powerpoint/2010/main" val="2685505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8"/>
          <p:cNvSpPr txBox="1">
            <a:spLocks noChangeArrowheads="1"/>
          </p:cNvSpPr>
          <p:nvPr/>
        </p:nvSpPr>
        <p:spPr bwMode="auto">
          <a:xfrm>
            <a:off x="2951163" y="4221088"/>
            <a:ext cx="15605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150 g Vollmilch-Joghurt</a:t>
            </a:r>
          </a:p>
          <a:p>
            <a:pPr eaLnBrk="1" hangingPunct="1">
              <a:spcBef>
                <a:spcPct val="50000"/>
              </a:spcBef>
            </a:pP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240 mg Ca</a:t>
            </a: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63 Rp.</a:t>
            </a:r>
          </a:p>
        </p:txBody>
      </p:sp>
      <p:sp>
        <p:nvSpPr>
          <p:cNvPr id="16387" name="Text Box 9"/>
          <p:cNvSpPr txBox="1">
            <a:spLocks noChangeArrowheads="1"/>
          </p:cNvSpPr>
          <p:nvPr/>
        </p:nvSpPr>
        <p:spPr bwMode="auto">
          <a:xfrm>
            <a:off x="4501724" y="4221088"/>
            <a:ext cx="136842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50 g </a:t>
            </a: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Tomme</a:t>
            </a:r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140 mg Ca</a:t>
            </a: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1.00 Fr.</a:t>
            </a:r>
          </a:p>
        </p:txBody>
      </p:sp>
      <p:sp>
        <p:nvSpPr>
          <p:cNvPr id="16388" name="Text Box 21"/>
          <p:cNvSpPr txBox="1">
            <a:spLocks noChangeArrowheads="1"/>
          </p:cNvSpPr>
          <p:nvPr/>
        </p:nvSpPr>
        <p:spPr bwMode="auto">
          <a:xfrm>
            <a:off x="5626100" y="4221088"/>
            <a:ext cx="132715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30 g Käse</a:t>
            </a:r>
          </a:p>
          <a:p>
            <a:pPr eaLnBrk="1" hangingPunct="1">
              <a:spcBef>
                <a:spcPct val="50000"/>
              </a:spcBef>
            </a:pP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300 mg Ca</a:t>
            </a: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60 Rp.</a:t>
            </a:r>
          </a:p>
        </p:txBody>
      </p:sp>
      <p:sp>
        <p:nvSpPr>
          <p:cNvPr id="16390" name="Text Box 12"/>
          <p:cNvSpPr txBox="1">
            <a:spLocks noChangeArrowheads="1"/>
          </p:cNvSpPr>
          <p:nvPr/>
        </p:nvSpPr>
        <p:spPr bwMode="auto">
          <a:xfrm>
            <a:off x="1655763" y="4221089"/>
            <a:ext cx="1295400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2 dl Milch</a:t>
            </a: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240 mg Ca</a:t>
            </a: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35 Rp.</a:t>
            </a: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6953251" y="4234329"/>
            <a:ext cx="1655763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1 l Mineralwasser</a:t>
            </a:r>
          </a:p>
          <a:p>
            <a:pPr eaLnBrk="1" hangingPunct="1">
              <a:spcBef>
                <a:spcPct val="50000"/>
              </a:spcBef>
            </a:pP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100-3690 mg Ca</a:t>
            </a: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de-DE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 ca. 73 Rp.</a:t>
            </a:r>
          </a:p>
        </p:txBody>
      </p:sp>
      <p:sp>
        <p:nvSpPr>
          <p:cNvPr id="16398" name="Textfeld 1"/>
          <p:cNvSpPr txBox="1">
            <a:spLocks noChangeArrowheads="1"/>
          </p:cNvSpPr>
          <p:nvPr/>
        </p:nvSpPr>
        <p:spPr bwMode="auto">
          <a:xfrm>
            <a:off x="8759825" y="4221088"/>
            <a:ext cx="1908175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1 l Trinkwasser</a:t>
            </a: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  <a:t>je nach Region</a:t>
            </a:r>
          </a:p>
          <a:p>
            <a:pPr eaLnBrk="1" hangingPunct="1"/>
            <a:br>
              <a:rPr lang="de-DE" sz="1400" b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weniger als 1 </a:t>
            </a:r>
            <a:r>
              <a:rPr lang="de-DE" sz="1400" dirty="0" err="1">
                <a:latin typeface="Arial" panose="020B0604020202020204" pitchFamily="34" charset="0"/>
                <a:cs typeface="Arial" panose="020B0604020202020204" pitchFamily="34" charset="0"/>
              </a:rPr>
              <a:t>Rp</a:t>
            </a:r>
            <a:r>
              <a:rPr lang="de-DE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399" name="Textfeld 1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686950" y="286608"/>
            <a:ext cx="9214251" cy="535531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eaLnBrk="1" hangingPunct="1"/>
            <a:r>
              <a:rPr lang="de-CH" sz="3200" b="1" dirty="0">
                <a:solidFill>
                  <a:srgbClr val="0070C0"/>
                </a:solidFill>
                <a:latin typeface="Arial" panose="020B0604020202020204" pitchFamily="34" charset="0"/>
                <a:ea typeface="ＭＳ Ｐゴシック" pitchFamily="34" charset="-128"/>
                <a:cs typeface="Arial" panose="020B0604020202020204" pitchFamily="34" charset="0"/>
              </a:rPr>
              <a:t>Alternative Calciumquellen im Preisvergleich</a:t>
            </a:r>
          </a:p>
        </p:txBody>
      </p:sp>
      <p:sp>
        <p:nvSpPr>
          <p:cNvPr id="17" name="Text Box 27"/>
          <p:cNvSpPr txBox="1">
            <a:spLocks noChangeArrowheads="1"/>
          </p:cNvSpPr>
          <p:nvPr/>
        </p:nvSpPr>
        <p:spPr bwMode="auto">
          <a:xfrm>
            <a:off x="8401050" y="1844676"/>
            <a:ext cx="21209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de-DE" sz="1200" b="0" dirty="0">
                <a:solidFill>
                  <a:srgbClr val="002060"/>
                </a:solidFill>
                <a:latin typeface="+mn-lt"/>
              </a:rPr>
              <a:t>Ungefähre Preise, 2026</a:t>
            </a:r>
          </a:p>
        </p:txBody>
      </p:sp>
      <p:pic>
        <p:nvPicPr>
          <p:cNvPr id="3" name="Grafik 2" descr="Ein Bild, das Entwurf, Design enthält.&#10;&#10;Automatisch generierte Beschreibung">
            <a:extLst>
              <a:ext uri="{FF2B5EF4-FFF2-40B4-BE49-F238E27FC236}">
                <a16:creationId xmlns:a16="http://schemas.microsoft.com/office/drawing/2014/main" id="{E092E2E6-48CA-691A-286A-70DA68E7E4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0799" y="200025"/>
            <a:ext cx="2232248" cy="115212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7A165702-95A4-C81E-DC2B-BE474CF61D93}"/>
              </a:ext>
            </a:extLst>
          </p:cNvPr>
          <p:cNvSpPr txBox="1"/>
          <p:nvPr/>
        </p:nvSpPr>
        <p:spPr>
          <a:xfrm>
            <a:off x="9215887" y="6202060"/>
            <a:ext cx="2612125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de-CH" dirty="0"/>
              <a:t>Fotos von Annette + SGE</a:t>
            </a:r>
          </a:p>
        </p:txBody>
      </p:sp>
      <p:pic>
        <p:nvPicPr>
          <p:cNvPr id="9" name="Grafik 8">
            <a:extLst>
              <a:ext uri="{FF2B5EF4-FFF2-40B4-BE49-F238E27FC236}">
                <a16:creationId xmlns:a16="http://schemas.microsoft.com/office/drawing/2014/main" id="{F5F880BB-FB87-4DD0-1534-58EEACFFD13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326041" y="2479193"/>
            <a:ext cx="1625122" cy="1445825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854C6FD2-43D4-B2BC-2E0B-1E5681614F8F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99477" y="2520817"/>
            <a:ext cx="1502247" cy="144582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4E3E127-EE14-05CB-947B-FC5BB707C1E5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800387" y="2517115"/>
            <a:ext cx="1322223" cy="1384300"/>
          </a:xfrm>
          <a:prstGeom prst="rect">
            <a:avLst/>
          </a:prstGeom>
        </p:spPr>
      </p:pic>
      <p:pic>
        <p:nvPicPr>
          <p:cNvPr id="2" name="Grafik 1">
            <a:extLst>
              <a:ext uri="{FF2B5EF4-FFF2-40B4-BE49-F238E27FC236}">
                <a16:creationId xmlns:a16="http://schemas.microsoft.com/office/drawing/2014/main" id="{E9FF675D-FA7A-CF34-F974-11C31B42BF2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 rot="20034624">
            <a:off x="4439053" y="2792667"/>
            <a:ext cx="846539" cy="1064265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BCDE455-4EC4-0DD1-1911-0A3A4439F8E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120626" y="1167636"/>
            <a:ext cx="1139300" cy="2780057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CEB56C3F-CE7C-EDF7-AAF3-C79B3F82A68B}"/>
              </a:ext>
            </a:extLst>
          </p:cNvPr>
          <p:cNvSpPr/>
          <p:nvPr/>
        </p:nvSpPr>
        <p:spPr>
          <a:xfrm>
            <a:off x="7294074" y="2884325"/>
            <a:ext cx="703877" cy="65135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9853B3DC-FE63-3AA3-5C96-8B9C5F085125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344876" y="2884325"/>
            <a:ext cx="1502247" cy="118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61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3227</Words>
  <Application>Microsoft Office PowerPoint</Application>
  <PresentationFormat>Breitbild</PresentationFormat>
  <Paragraphs>537</Paragraphs>
  <Slides>21</Slides>
  <Notes>17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21</vt:i4>
      </vt:variant>
    </vt:vector>
  </HeadingPairs>
  <TitlesOfParts>
    <vt:vector size="29" baseType="lpstr">
      <vt:lpstr>ＭＳ Ｐゴシック</vt:lpstr>
      <vt:lpstr>Aptos</vt:lpstr>
      <vt:lpstr>Aptos Display</vt:lpstr>
      <vt:lpstr>Arial</vt:lpstr>
      <vt:lpstr>Calibri</vt:lpstr>
      <vt:lpstr>Cambria</vt:lpstr>
      <vt:lpstr>Times New Roman</vt:lpstr>
      <vt:lpstr>Office</vt:lpstr>
      <vt:lpstr>Anregungen für Folien für Vorträge, Kurse etc.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Alternative Calciumquellen im Preisvergleich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Annette Matzke</dc:creator>
  <cp:lastModifiedBy>Natalie Loetscher</cp:lastModifiedBy>
  <cp:revision>21</cp:revision>
  <dcterms:created xsi:type="dcterms:W3CDTF">2025-06-25T13:45:26Z</dcterms:created>
  <dcterms:modified xsi:type="dcterms:W3CDTF">2026-05-22T10:00:19Z</dcterms:modified>
</cp:coreProperties>
</file>