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98" r:id="rId3"/>
    <p:sldId id="299" r:id="rId4"/>
    <p:sldId id="259" r:id="rId5"/>
    <p:sldId id="263" r:id="rId6"/>
    <p:sldId id="277" r:id="rId7"/>
    <p:sldId id="279" r:id="rId8"/>
    <p:sldId id="289" r:id="rId9"/>
    <p:sldId id="290" r:id="rId10"/>
    <p:sldId id="287" r:id="rId11"/>
    <p:sldId id="288" r:id="rId12"/>
    <p:sldId id="297" r:id="rId13"/>
    <p:sldId id="284" r:id="rId14"/>
    <p:sldId id="285" r:id="rId15"/>
    <p:sldId id="268" r:id="rId16"/>
    <p:sldId id="271" r:id="rId17"/>
    <p:sldId id="267" r:id="rId18"/>
    <p:sldId id="286" r:id="rId19"/>
    <p:sldId id="266" r:id="rId20"/>
    <p:sldId id="265" r:id="rId21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F14"/>
    <a:srgbClr val="4EA72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2C8C85-51F0-491E-9774-3900AFEF0FD7}" styleName="Helle Formatvorlage 2 - Akz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A488322-F2BA-4B5B-9748-0D474271808F}" styleName="Mittlere Formatvorlage 3 - Akz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4" autoAdjust="0"/>
    <p:restoredTop sz="77086" autoAdjust="0"/>
  </p:normalViewPr>
  <p:slideViewPr>
    <p:cSldViewPr snapToGrid="0">
      <p:cViewPr varScale="1">
        <p:scale>
          <a:sx n="49" d="100"/>
          <a:sy n="49" d="100"/>
        </p:scale>
        <p:origin x="1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7" d="100"/>
        <a:sy n="8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AA7B2-2699-42B1-9591-4EF2529BF47F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CH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DE2DE6-175A-458E-B4A8-275CAB46F4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2655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link.springer.com/chapter/10.1007/978-3-662-08283-6_17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tekueche.ch/rezept/7804/rispor-aus-uri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gutekueche.ch/rezept/5966/bandnudeln-in-gorgonzola-brokkolisauce.html?f_portionen=4&amp;x=45&amp;y=15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de-CH" dirty="0">
              <a:ea typeface="ＭＳ Ｐゴシック" pitchFamily="34" charset="-128"/>
            </a:endParaRPr>
          </a:p>
        </p:txBody>
      </p:sp>
      <p:sp>
        <p:nvSpPr>
          <p:cNvPr id="76804" name="Foliennummernplatzhalter 1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0740F5BF-AF45-4476-AB5E-9B72587CB3E5}" type="slidenum">
              <a:rPr lang="fr-FR" b="0" smtClean="0"/>
              <a:pPr eaLnBrk="1" hangingPunct="1"/>
              <a:t>4</a:t>
            </a:fld>
            <a:endParaRPr lang="fr-FR" b="0"/>
          </a:p>
        </p:txBody>
      </p:sp>
      <p:sp>
        <p:nvSpPr>
          <p:cNvPr id="2" name="Datumsplatzhalt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de-CH"/>
              <a:t>27.10.2012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8977" y="4344357"/>
            <a:ext cx="6220047" cy="411316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pitchFamily="34" charset="-128"/>
              </a:rPr>
              <a:t>Wie stark ein Lebensmittel verarbeitet ist, sollten Sie auch bedenken – jeder Verarbeitungsschritt kostet Energie und Ihnen Geld. Ebenso werden mehr Zusatzstoffe verwendet, um Geschmack, Aussehen und Konsistenz des Produktes zu steuern. Fertigprodukte haben einen standardisierten Geschmack.</a:t>
            </a:r>
            <a:endParaRPr lang="de-CH">
              <a:ea typeface="ＭＳ Ｐゴシック" pitchFamily="34" charset="-128"/>
            </a:endParaRPr>
          </a:p>
          <a:p>
            <a:endParaRPr lang="de-DE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Wählen Sie ein Fertigprodukt, bezahlen Sie die Arbeit, die andere gemacht haben! Und: Zutaten, die Sie eher nicht verwenden würden. </a:t>
            </a:r>
          </a:p>
          <a:p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Sandwich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Pizza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Lasagne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Hackfleisch-Burger, Hackfleischbällchen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Saucen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Kuchen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Getränke</a:t>
            </a:r>
            <a:endParaRPr lang="de-CH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Wenn Sie es selber machen, sparen Sie Geld UND haben eine bessere Kontrolle über die Zutaten und damit auch über den Nährwert – Menge an Zucker, Salz und Fett sowie Fettqualität.</a:t>
            </a:r>
          </a:p>
          <a:p>
            <a:pPr eaLnBrk="1" hangingPunct="1"/>
            <a:endParaRPr lang="de-CH">
              <a:ea typeface="ＭＳ Ｐゴシック" pitchFamily="34" charset="-128"/>
            </a:endParaRPr>
          </a:p>
        </p:txBody>
      </p:sp>
      <p:sp>
        <p:nvSpPr>
          <p:cNvPr id="94212" name="Foliennummernplatzhalter 1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A08020D-1595-4D94-8490-FC2ED0FE0525}" type="slidenum">
              <a:rPr lang="fr-FR" b="0" smtClean="0"/>
              <a:pPr eaLnBrk="1" hangingPunct="1"/>
              <a:t>5</a:t>
            </a:fld>
            <a:endParaRPr lang="fr-FR" b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D24F08-790D-4FFF-AFA4-63347A44CBC3}" type="slidenum">
              <a:rPr lang="de-CH" altLang="de-DE"/>
              <a:pPr/>
              <a:t>6</a:t>
            </a:fld>
            <a:endParaRPr lang="de-CH" altLang="de-DE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5124" name="Foliennummernplatzhalter 1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8667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667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667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667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667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85FD89CB-A496-48B3-AD5B-72B048E0DF6E}" type="slidenum">
              <a:rPr lang="fr-FR" altLang="de-DE" sz="1200">
                <a:ea typeface="ＭＳ Ｐゴシック" pitchFamily="34" charset="-128"/>
              </a:rPr>
              <a:pPr algn="r"/>
              <a:t>6</a:t>
            </a:fld>
            <a:endParaRPr lang="fr-FR" altLang="de-DE" sz="12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D24F08-790D-4FFF-AFA4-63347A44CBC3}" type="slidenum">
              <a:rPr lang="de-CH" altLang="de-DE"/>
              <a:pPr/>
              <a:t>7</a:t>
            </a:fld>
            <a:endParaRPr lang="de-CH" altLang="de-DE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de-DE" altLang="de-DE">
              <a:ea typeface="ＭＳ Ｐゴシック" pitchFamily="34" charset="-128"/>
            </a:endParaRPr>
          </a:p>
        </p:txBody>
      </p:sp>
      <p:sp>
        <p:nvSpPr>
          <p:cNvPr id="5124" name="Foliennummernplatzhalter 1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866775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866775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866775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866775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866775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8667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fld id="{85FD89CB-A496-48B3-AD5B-72B048E0DF6E}" type="slidenum">
              <a:rPr lang="fr-FR" altLang="de-DE" sz="1200">
                <a:ea typeface="ＭＳ Ｐゴシック" pitchFamily="34" charset="-128"/>
              </a:rPr>
              <a:pPr algn="r"/>
              <a:t>7</a:t>
            </a:fld>
            <a:endParaRPr lang="fr-FR" altLang="de-DE" sz="120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601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>
                <a:ea typeface="ＭＳ Ｐゴシック" pitchFamily="34" charset="-128"/>
              </a:rPr>
              <a:t>-&gt; Einzelne Aspekte erläutern</a:t>
            </a:r>
          </a:p>
          <a:p>
            <a:endParaRPr lang="de-DE">
              <a:ea typeface="ＭＳ Ｐゴシック" pitchFamily="34" charset="-128"/>
            </a:endParaRPr>
          </a:p>
          <a:p>
            <a:r>
              <a:rPr lang="de-DE">
                <a:ea typeface="ＭＳ Ｐゴシック" pitchFamily="34" charset="-128"/>
              </a:rPr>
              <a:t>Und nun ein paar Beispiele: nächste Folie</a:t>
            </a:r>
          </a:p>
          <a:p>
            <a:endParaRPr lang="de-CH">
              <a:ea typeface="ＭＳ Ｐゴシック" pitchFamily="34" charset="-128"/>
            </a:endParaRPr>
          </a:p>
        </p:txBody>
      </p:sp>
      <p:sp>
        <p:nvSpPr>
          <p:cNvPr id="86020" name="Foliennummernplatzhalt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1EA128D4-AD96-4B26-A6C5-5993BF2A4EA2}" type="slidenum">
              <a:rPr lang="fr-FR" b="0" smtClean="0"/>
              <a:pPr eaLnBrk="1" hangingPunct="1"/>
              <a:t>8</a:t>
            </a:fld>
            <a:endParaRPr lang="fr-FR" b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dirty="0">
                <a:ea typeface="ＭＳ Ｐゴシック" pitchFamily="34" charset="-128"/>
              </a:rPr>
              <a:t>Produkte der Billig-Linien</a:t>
            </a:r>
            <a:r>
              <a:rPr lang="de-DE" baseline="0" dirty="0">
                <a:ea typeface="ＭＳ Ｐゴシック" pitchFamily="34" charset="-128"/>
              </a:rPr>
              <a:t> können sich sehr von den „normalen“ Produkten unterscheiden. Dies trifft weniger auf die Grundnahrungsmittel (</a:t>
            </a:r>
            <a:r>
              <a:rPr lang="de-DE" baseline="0" dirty="0" err="1">
                <a:ea typeface="ＭＳ Ｐゴシック" pitchFamily="34" charset="-128"/>
              </a:rPr>
              <a:t>ausser</a:t>
            </a:r>
            <a:r>
              <a:rPr lang="de-DE" baseline="0" dirty="0">
                <a:ea typeface="ＭＳ Ｐゴシック" pitchFamily="34" charset="-128"/>
              </a:rPr>
              <a:t> Fleisch – Tierhaltung!) zu, aber mehr auf die verarbeiteten Nahrungsmittel: Sie können sich in den hier aufgeführten Zutaten unterscheiden. Dabei müssen Billig-Produkte nicht zwingend schlechter abschneiden als </a:t>
            </a:r>
            <a:r>
              <a:rPr lang="de-DE" baseline="0">
                <a:ea typeface="ＭＳ Ｐゴシック" pitchFamily="34" charset="-128"/>
              </a:rPr>
              <a:t>die anderen!</a:t>
            </a:r>
            <a:endParaRPr lang="de-CH" dirty="0">
              <a:ea typeface="ＭＳ Ｐゴシック" pitchFamily="34" charset="-128"/>
            </a:endParaRPr>
          </a:p>
        </p:txBody>
      </p:sp>
      <p:sp>
        <p:nvSpPr>
          <p:cNvPr id="84996" name="Foliennummernplatzhalt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41E8B7A-4905-4BA7-BE9B-94F26806C6D4}" type="slidenum">
              <a:rPr lang="fr-FR" b="0" smtClean="0"/>
              <a:pPr eaLnBrk="1" hangingPunct="1"/>
              <a:t>9</a:t>
            </a:fld>
            <a:endParaRPr lang="fr-FR" b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94" y="4344358"/>
            <a:ext cx="5487013" cy="43457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sz="1100" dirty="0">
                <a:ea typeface="ＭＳ Ｐゴシック" pitchFamily="34" charset="-128"/>
              </a:rPr>
              <a:t>Milch und Milchprodukte sind nicht nur gute </a:t>
            </a:r>
            <a:r>
              <a:rPr lang="de-DE" sz="1100" dirty="0" err="1">
                <a:ea typeface="ＭＳ Ｐゴシック" pitchFamily="34" charset="-128"/>
              </a:rPr>
              <a:t>Eiweissquellen</a:t>
            </a:r>
            <a:r>
              <a:rPr lang="de-DE" sz="1100" dirty="0">
                <a:ea typeface="ＭＳ Ｐゴシック" pitchFamily="34" charset="-128"/>
              </a:rPr>
              <a:t>, sondern auch Calcium-Lieferanten</a:t>
            </a:r>
            <a:endParaRPr lang="de-CH" sz="1100" dirty="0">
              <a:ea typeface="ＭＳ Ｐゴシック" pitchFamily="34" charset="-128"/>
            </a:endParaRPr>
          </a:p>
          <a:p>
            <a:pPr eaLnBrk="1" hangingPunct="1"/>
            <a:r>
              <a:rPr lang="de-CH" sz="1100" dirty="0">
                <a:ea typeface="ＭＳ Ｐゴシック" pitchFamily="34" charset="-128"/>
              </a:rPr>
              <a:t>Die günstigste Variante dieser Lebensmittelgruppe ist die Milch, aber es gibt eine Reihe von Alternativen – die etwas mehr kosten, aber auf dem Speisezettel für Abwechslung sorgen. Am günstigsten ist natürlich das Trinkwasser. </a:t>
            </a:r>
          </a:p>
          <a:p>
            <a:pPr eaLnBrk="1" hangingPunct="1"/>
            <a:endParaRPr lang="de-CH" sz="1100" dirty="0">
              <a:ea typeface="ＭＳ Ｐゴシック" pitchFamily="34" charset="-128"/>
            </a:endParaRPr>
          </a:p>
          <a:p>
            <a:pPr eaLnBrk="1" hangingPunct="1"/>
            <a:r>
              <a:rPr lang="de-DE" sz="1100" dirty="0" err="1">
                <a:ea typeface="ＭＳ Ｐゴシック" pitchFamily="34" charset="-128"/>
              </a:rPr>
              <a:t>Ca</a:t>
            </a:r>
            <a:r>
              <a:rPr lang="de-DE" sz="1100" dirty="0">
                <a:ea typeface="ＭＳ Ｐゴシック" pitchFamily="34" charset="-128"/>
              </a:rPr>
              <a:t>-Gehalt ist je nach Gemeinde verschieden. Auskunft gibt die Internetseite Wasserqualität</a:t>
            </a:r>
          </a:p>
          <a:p>
            <a:pPr eaLnBrk="1" hangingPunct="1"/>
            <a:endParaRPr lang="de-DE" sz="1100" dirty="0">
              <a:ea typeface="ＭＳ Ｐゴシック" pitchFamily="34" charset="-128"/>
            </a:endParaRPr>
          </a:p>
          <a:p>
            <a:pPr eaLnBrk="1" hangingPunct="1"/>
            <a:r>
              <a:rPr lang="de-DE" sz="1100" dirty="0">
                <a:ea typeface="ＭＳ Ｐゴシック" pitchFamily="34" charset="-128"/>
              </a:rPr>
              <a:t>Calcium steckt auch in Nüssen, Hülsenfrüchten und manchen Gemüsesorten – aber deutlich weniger als in Milch und Käse. Eine sehr gute Calciumquelle ist auch das Trink- und Mineralwasser! Wenn Sie also Wasser trinken, nehmen Sie auch nebenbei Calcium auf! Trinken Sie z.B. nicht gerne Milch, kann die Wassermenge das häufig ausgleichen.</a:t>
            </a:r>
          </a:p>
          <a:p>
            <a:pPr eaLnBrk="1" hangingPunct="1"/>
            <a:r>
              <a:rPr lang="de-DE" sz="1100" dirty="0">
                <a:ea typeface="ＭＳ Ｐゴシック" pitchFamily="34" charset="-128"/>
              </a:rPr>
              <a:t>Damit das Calcium aber auch aus dem Darm aufgenommen und in den Knochen eingebaut wird, ist Vitamin D nötig. Und das erhalten wir hauptsächlich durch unsere Haut. Die Sonne – ihre UVB-Strahlen – bewirken eine Vitamin-D-Bildung in der Haut. UVA-Strahlen, wie sie in Solarien verwendet werden, haben diesen Effekt nicht!</a:t>
            </a:r>
          </a:p>
          <a:p>
            <a:pPr eaLnBrk="1" hangingPunct="1"/>
            <a:endParaRPr lang="de-DE" sz="1100" dirty="0">
              <a:ea typeface="ＭＳ Ｐゴシック" pitchFamily="34" charset="-128"/>
            </a:endParaRPr>
          </a:p>
          <a:p>
            <a:pPr eaLnBrk="1" hangingPunct="1"/>
            <a:r>
              <a:rPr lang="de-DE" sz="1100" b="1" dirty="0">
                <a:ea typeface="ＭＳ Ｐゴシック" pitchFamily="34" charset="-128"/>
              </a:rPr>
              <a:t>Pflanzliche Alternativen für die Calcium-Zufuhr:</a:t>
            </a:r>
          </a:p>
          <a:p>
            <a:r>
              <a:rPr lang="de-DE" sz="1100" dirty="0">
                <a:ea typeface="ＭＳ Ｐゴシック" pitchFamily="34" charset="-128"/>
              </a:rPr>
              <a:t>Broccoli, Mangold, Spinat, Grünkohl, calciumreiche Mineralwässer (mind. 300 mg Calcium pro Liter), Mandel, Paranuss, Sesamsamen, Hülsenfrüchte</a:t>
            </a:r>
          </a:p>
          <a:p>
            <a:pPr eaLnBrk="1" hangingPunct="1"/>
            <a:endParaRPr lang="de-DE" sz="1100" dirty="0">
              <a:ea typeface="ＭＳ Ｐゴシック" pitchFamily="34" charset="-128"/>
            </a:endParaRPr>
          </a:p>
          <a:p>
            <a:pPr lvl="1"/>
            <a:r>
              <a:rPr lang="de-DE" sz="1100" dirty="0">
                <a:ea typeface="ＭＳ Ｐゴシック" pitchFamily="34" charset="-128"/>
              </a:rPr>
              <a:t>Vegetarische Ernährung: http://www.sge-ssn.ch/media/medialibrary/2013/02/merkblatt_vegetarische_ernaehrung_2013.pdf  </a:t>
            </a:r>
            <a:endParaRPr lang="de-CH" sz="1100" dirty="0">
              <a:ea typeface="ＭＳ Ｐゴシック" pitchFamily="34" charset="-128"/>
            </a:endParaRPr>
          </a:p>
        </p:txBody>
      </p:sp>
      <p:sp>
        <p:nvSpPr>
          <p:cNvPr id="66564" name="Foliennummernplatzhalter 1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420E48BB-C339-481B-9DEF-23D07A734D84}" type="slidenum">
              <a:rPr lang="fr-FR" b="0" smtClean="0"/>
              <a:pPr eaLnBrk="1" hangingPunct="1"/>
              <a:t>10</a:t>
            </a:fld>
            <a:endParaRPr lang="fr-FR" b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CH" dirty="0">
                <a:ea typeface="ＭＳ Ｐゴシック" pitchFamily="34" charset="-128"/>
              </a:rPr>
              <a:t>Wenn Sie knapp bei Kasse sind, dann lohnt es sich nicht nur, weniger Fleisch und Wurst zu essen, sondern auch, Aktionen wahrzunehmen. Wären dann auch Würste der Billig-Linien empfehlenswert? Wenn es wirklich nicht anders geht, als auch diese Produkte kaufen zu müssen, dann kann ich Ihnen nur den Tipp geben, genau auf die Nährstoffanalyse zu schauen: Wie viel Fett ist drin? Dazu gleich noch mehr.</a:t>
            </a:r>
          </a:p>
          <a:p>
            <a:pPr eaLnBrk="1" hangingPunct="1"/>
            <a:endParaRPr lang="de-CH" dirty="0">
              <a:ea typeface="ＭＳ Ｐゴシック" pitchFamily="34" charset="-128"/>
            </a:endParaRPr>
          </a:p>
          <a:p>
            <a:pPr eaLnBrk="1" hangingPunct="1"/>
            <a:r>
              <a:rPr lang="de-CH" dirty="0">
                <a:ea typeface="ＭＳ Ｐゴシック" pitchFamily="34" charset="-128"/>
              </a:rPr>
              <a:t>Würste enthalten reichlich versteckte Fette. Bratwürste oder Hackfleisch mit besonders hohem Fettanteil kann man leicht an der hellrosa Farbe erkennen.  Z. B. Bratwürste, Hackfleisch oder Lyoner von Prix Garantie oder M-Budget…</a:t>
            </a:r>
            <a:r>
              <a:rPr lang="de-CH" baseline="0" dirty="0">
                <a:ea typeface="ＭＳ Ｐゴシック" pitchFamily="34" charset="-128"/>
              </a:rPr>
              <a:t> (Lyoner </a:t>
            </a:r>
            <a:r>
              <a:rPr lang="de-CH" baseline="0" dirty="0" err="1">
                <a:ea typeface="ＭＳ Ｐゴシック" pitchFamily="34" charset="-128"/>
              </a:rPr>
              <a:t>naturafarm</a:t>
            </a:r>
            <a:r>
              <a:rPr lang="de-CH" baseline="0" dirty="0">
                <a:ea typeface="ＭＳ Ｐゴシック" pitchFamily="34" charset="-128"/>
              </a:rPr>
              <a:t> 23% Fett, Prix Garantie 25% Fett) Nährstoffanalyse anschauen und vergleichen!</a:t>
            </a:r>
            <a:endParaRPr lang="de-CH" dirty="0">
              <a:ea typeface="ＭＳ Ｐゴシック" pitchFamily="34" charset="-128"/>
            </a:endParaRPr>
          </a:p>
        </p:txBody>
      </p:sp>
      <p:sp>
        <p:nvSpPr>
          <p:cNvPr id="65540" name="Foliennummernplatzhalter 1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A373279B-E170-4359-B666-4A19323B95BC}" type="slidenum">
              <a:rPr lang="fr-FR" b="0" smtClean="0"/>
              <a:pPr eaLnBrk="1" hangingPunct="1"/>
              <a:t>11</a:t>
            </a:fld>
            <a:endParaRPr lang="fr-FR" b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499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sz="1200" dirty="0">
                <a:ea typeface="ＭＳ Ｐゴシック" pitchFamily="34" charset="-128"/>
              </a:rPr>
              <a:t>Kinderlebensmittel sind solche Lebensmittel, die explizit für Kinder angeboten werden. Das können die Produkte für die Säuglings- und Kleinkinderernährung wie auch für Schulkinder sein.</a:t>
            </a:r>
          </a:p>
          <a:p>
            <a:endParaRPr lang="de-CH" sz="1200" dirty="0">
              <a:ea typeface="ＭＳ Ｐゴシック" pitchFamily="34" charset="-128"/>
            </a:endParaRPr>
          </a:p>
          <a:p>
            <a:r>
              <a:rPr lang="de-CH" sz="1200" dirty="0">
                <a:ea typeface="ＭＳ Ｐゴシック" pitchFamily="34" charset="-128"/>
              </a:rPr>
              <a:t>Kinder brauchen keine speziellen Lebensmittel – ausser Säuglinge (Muttermilch, Säuglingsmilchnahrung, ungesüssten</a:t>
            </a:r>
            <a:r>
              <a:rPr lang="de-CH" sz="1200" baseline="0" dirty="0">
                <a:ea typeface="ＭＳ Ｐゴシック" pitchFamily="34" charset="-128"/>
              </a:rPr>
              <a:t> - ! - </a:t>
            </a:r>
            <a:r>
              <a:rPr lang="de-CH" sz="1200" dirty="0">
                <a:ea typeface="ＭＳ Ｐゴシック" pitchFamily="34" charset="-128"/>
              </a:rPr>
              <a:t>Schoppen)</a:t>
            </a:r>
          </a:p>
          <a:p>
            <a:endParaRPr lang="de-CH" sz="1200" dirty="0">
              <a:ea typeface="ＭＳ Ｐゴシック" pitchFamily="34" charset="-128"/>
            </a:endParaRPr>
          </a:p>
          <a:p>
            <a:r>
              <a:rPr lang="de-CH" sz="1200" dirty="0">
                <a:ea typeface="ＭＳ Ｐゴシック" pitchFamily="34" charset="-128"/>
              </a:rPr>
              <a:t>Meistens  </a:t>
            </a:r>
            <a:r>
              <a:rPr lang="de-CH" dirty="0">
                <a:ea typeface="ＭＳ Ｐゴシック" pitchFamily="34" charset="-128"/>
              </a:rPr>
              <a:t>gibt es </a:t>
            </a:r>
            <a:r>
              <a:rPr lang="de-CH" sz="1200" dirty="0">
                <a:ea typeface="ＭＳ Ｐゴシック" pitchFamily="34" charset="-128"/>
              </a:rPr>
              <a:t>keine gesundheitlichen Vorteile gegenüber „normalen“ Produkten. Ausnahme: Gemüsegläschen gibt es wegen Nitrat in Gemüse nur mit Rüebli – pur oder mit Reis, Kartoffeln etc. und Fleisch. Die Verunreinigung mit Pflanzenschutzmitteln wird sehr genau kontrolliert. Gemüse aus dem </a:t>
            </a:r>
            <a:r>
              <a:rPr lang="de-CH" sz="1200" dirty="0" err="1">
                <a:ea typeface="ＭＳ Ｐゴシック" pitchFamily="34" charset="-128"/>
              </a:rPr>
              <a:t>Bioanbau</a:t>
            </a:r>
            <a:r>
              <a:rPr lang="de-CH" sz="1200" dirty="0">
                <a:ea typeface="ＭＳ Ｐゴシック" pitchFamily="34" charset="-128"/>
              </a:rPr>
              <a:t> sollte frei von Pflanzenschutzmitteln sein.</a:t>
            </a:r>
          </a:p>
          <a:p>
            <a:endParaRPr lang="de-CH" sz="1200" dirty="0">
              <a:ea typeface="ＭＳ Ｐゴシック" pitchFamily="34" charset="-128"/>
            </a:endParaRPr>
          </a:p>
          <a:p>
            <a:r>
              <a:rPr lang="de-CH" sz="1200" dirty="0">
                <a:ea typeface="ＭＳ Ｐゴシック" pitchFamily="34" charset="-128"/>
              </a:rPr>
              <a:t>Mit Vitaminen und Mineralstoffen angereicherte Lebensmittel sind unnötig.</a:t>
            </a:r>
          </a:p>
          <a:p>
            <a:endParaRPr lang="de-CH" sz="1200" dirty="0">
              <a:ea typeface="ＭＳ Ｐゴシック" pitchFamily="34" charset="-128"/>
            </a:endParaRPr>
          </a:p>
          <a:p>
            <a:r>
              <a:rPr lang="de-CH" sz="1200" dirty="0">
                <a:ea typeface="ＭＳ Ｐゴシック" pitchFamily="34" charset="-128"/>
              </a:rPr>
              <a:t>Zuckeranteil kann höher sein.</a:t>
            </a:r>
          </a:p>
          <a:p>
            <a:endParaRPr lang="de-CH" sz="1200" dirty="0">
              <a:ea typeface="ＭＳ Ｐゴシック" pitchFamily="34" charset="-128"/>
            </a:endParaRPr>
          </a:p>
          <a:p>
            <a:r>
              <a:rPr lang="de-CH" sz="1200" dirty="0">
                <a:ea typeface="ＭＳ Ｐゴシック" pitchFamily="34" charset="-128"/>
              </a:rPr>
              <a:t>Bindung der Kinder an ein Produkt wird gefördert. Wer kreativ ist und selber Desserts herstellt und Lebensmittel kombiniert, bietet dem Kind eine grössere Abwechslung.</a:t>
            </a:r>
          </a:p>
          <a:p>
            <a:endParaRPr lang="de-DE" sz="1200" dirty="0">
              <a:ea typeface="ＭＳ Ｐゴシック" pitchFamily="34" charset="-128"/>
            </a:endParaRPr>
          </a:p>
          <a:p>
            <a:r>
              <a:rPr lang="de-DE" sz="1200" dirty="0">
                <a:ea typeface="ＭＳ Ｐゴシック" pitchFamily="34" charset="-128"/>
              </a:rPr>
              <a:t>Auch </a:t>
            </a:r>
            <a:r>
              <a:rPr lang="de-DE" sz="1200" dirty="0" err="1">
                <a:ea typeface="ＭＳ Ｐゴシック" pitchFamily="34" charset="-128"/>
              </a:rPr>
              <a:t>Jamadu</a:t>
            </a:r>
            <a:r>
              <a:rPr lang="de-DE" sz="1200" dirty="0">
                <a:ea typeface="ＭＳ Ｐゴシック" pitchFamily="34" charset="-128"/>
              </a:rPr>
              <a:t>- und </a:t>
            </a:r>
            <a:r>
              <a:rPr lang="de-DE" sz="1200" dirty="0" err="1">
                <a:ea typeface="ＭＳ Ｐゴシック" pitchFamily="34" charset="-128"/>
              </a:rPr>
              <a:t>Lillibiggs</a:t>
            </a:r>
            <a:r>
              <a:rPr lang="de-DE" sz="1200" dirty="0">
                <a:ea typeface="ＭＳ Ｐゴシック" pitchFamily="34" charset="-128"/>
              </a:rPr>
              <a:t>-Produkte  sind nicht ohne Zweifel. Die kleinere Früchte passen den Kindern natürlich besser und hier lohnt sich sogar ein Preisvergleich.</a:t>
            </a:r>
          </a:p>
          <a:p>
            <a:endParaRPr lang="de-DE" sz="1200" dirty="0">
              <a:ea typeface="ＭＳ Ｐゴシック" pitchFamily="34" charset="-128"/>
            </a:endParaRPr>
          </a:p>
          <a:p>
            <a:endParaRPr lang="de-DE" sz="1200" dirty="0">
              <a:ea typeface="ＭＳ Ｐゴシック" pitchFamily="34" charset="-128"/>
            </a:endParaRPr>
          </a:p>
          <a:p>
            <a:endParaRPr lang="de-CH" dirty="0">
              <a:ea typeface="ＭＳ Ｐゴシック" pitchFamily="34" charset="-128"/>
            </a:endParaRPr>
          </a:p>
        </p:txBody>
      </p:sp>
      <p:sp>
        <p:nvSpPr>
          <p:cNvPr id="84996" name="Foliennummernplatzhalter 5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685817" indent="-263776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055103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477145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1899186" indent="-211021" defTabSz="867529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321227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743269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165310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587351" indent="-211021" defTabSz="867529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841E8B7A-4905-4BA7-BE9B-94F26806C6D4}" type="slidenum">
              <a:rPr lang="fr-FR" b="0" smtClean="0"/>
              <a:pPr eaLnBrk="1" hangingPunct="1"/>
              <a:t>12</a:t>
            </a:fld>
            <a:endParaRPr lang="fr-FR" b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Kinderlebensmittel sind</a:t>
            </a:r>
            <a:r>
              <a:rPr lang="de-DE" baseline="0" dirty="0"/>
              <a:t> solche Lebensmittel, die explizit für Kinder angeboten werden. Das können die Produkte für die Säuglings- und Kleinkinderernährung wie auch für Schulkinder sein.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A19C6-5050-40C6-A40F-E86648EF3410}" type="slidenum">
              <a:rPr lang="de-CH" smtClean="0"/>
              <a:t>13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62433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764704" y="4211960"/>
            <a:ext cx="5616624" cy="4114800"/>
          </a:xfrm>
        </p:spPr>
        <p:txBody>
          <a:bodyPr/>
          <a:lstStyle/>
          <a:p>
            <a:pPr rtl="0" eaLnBrk="1" fontAlgn="t" latinLnBrk="0" hangingPunct="1"/>
            <a:r>
              <a:rPr lang="de-DE" sz="1000" b="1" i="0" u="none" strike="noStrike" kern="1200" dirty="0">
                <a:solidFill>
                  <a:schemeClr val="tx1"/>
                </a:solidFill>
                <a:effectLst/>
              </a:rPr>
              <a:t>Stärkezucker: auf den Verpackung steht, dass kein Zucker zugesetzt wurde, aber das verwendete Getreide zum Teil in Stärkezucker umgewandelt wurde! </a:t>
            </a:r>
          </a:p>
          <a:p>
            <a:pPr rtl="0" eaLnBrk="1" fontAlgn="t" latinLnBrk="0" hangingPunct="1"/>
            <a:endParaRPr lang="de-DE" sz="1000" b="1" dirty="0"/>
          </a:p>
          <a:p>
            <a:pPr rtl="0" eaLnBrk="1" fontAlgn="t" latinLnBrk="0" hangingPunct="1"/>
            <a:r>
              <a:rPr lang="de-DE" sz="1000" b="1" i="0" u="none" strike="noStrike" kern="1200" dirty="0" err="1">
                <a:solidFill>
                  <a:schemeClr val="tx1"/>
                </a:solidFill>
                <a:effectLst/>
              </a:rPr>
              <a:t>Griess</a:t>
            </a:r>
            <a:r>
              <a:rPr lang="de-DE" sz="1000" b="1" i="0" u="none" strike="noStrike" kern="1200" dirty="0">
                <a:solidFill>
                  <a:schemeClr val="tx1"/>
                </a:solidFill>
                <a:effectLst/>
              </a:rPr>
              <a:t>-, Getreidebrei, Mengen für 6 Monate alte</a:t>
            </a:r>
            <a:r>
              <a:rPr lang="de-DE" sz="1000" b="1" i="0" u="none" strike="noStrike" kern="1200" baseline="0" dirty="0">
                <a:solidFill>
                  <a:schemeClr val="tx1"/>
                </a:solidFill>
                <a:effectLst/>
              </a:rPr>
              <a:t> Säuglinge</a:t>
            </a:r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r>
              <a:rPr lang="de-DE" sz="1000" b="0" i="0" u="none" strike="noStrike" kern="1200" dirty="0" err="1">
                <a:solidFill>
                  <a:schemeClr val="tx1"/>
                </a:solidFill>
                <a:effectLst/>
              </a:rPr>
              <a:t>Milupa</a:t>
            </a:r>
            <a:r>
              <a:rPr lang="de-DE" sz="1000" b="0" i="0" u="none" strike="noStrike" kern="1200" dirty="0">
                <a:solidFill>
                  <a:schemeClr val="tx1"/>
                </a:solidFill>
                <a:effectLst/>
              </a:rPr>
              <a:t> </a:t>
            </a:r>
            <a:r>
              <a:rPr lang="de-DE" sz="1000" b="0" i="0" u="none" strike="noStrike" kern="1200" dirty="0" err="1">
                <a:solidFill>
                  <a:schemeClr val="tx1"/>
                </a:solidFill>
                <a:effectLst/>
              </a:rPr>
              <a:t>Griessbrei</a:t>
            </a:r>
            <a:r>
              <a:rPr lang="de-DE" sz="1000" b="0" i="0" u="none" strike="noStrike" kern="1200" dirty="0">
                <a:solidFill>
                  <a:schemeClr val="tx1"/>
                </a:solidFill>
                <a:effectLst/>
              </a:rPr>
              <a:t>:	55g + 170 ml Wasser</a:t>
            </a:r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r>
              <a:rPr lang="de-DE" sz="1000" b="0" i="0" u="none" strike="noStrike" kern="1200" dirty="0" err="1">
                <a:solidFill>
                  <a:schemeClr val="tx1"/>
                </a:solidFill>
                <a:effectLst/>
              </a:rPr>
              <a:t>Milupa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 Getreidemischung:	50g + 180 ml Wasser</a:t>
            </a:r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r>
              <a:rPr lang="de-DE" sz="1000" b="0" i="0" u="none" strike="noStrike" kern="1200" dirty="0">
                <a:solidFill>
                  <a:schemeClr val="tx1"/>
                </a:solidFill>
                <a:effectLst/>
              </a:rPr>
              <a:t>Nestlé </a:t>
            </a:r>
            <a:r>
              <a:rPr lang="de-DE" sz="1000" b="0" i="0" u="none" strike="noStrike" kern="1200" dirty="0" err="1">
                <a:solidFill>
                  <a:schemeClr val="tx1"/>
                </a:solidFill>
                <a:effectLst/>
              </a:rPr>
              <a:t>Milchgriess</a:t>
            </a:r>
            <a:r>
              <a:rPr lang="de-DE" sz="1000" b="0" i="0" u="none" strike="noStrike" kern="1200" dirty="0">
                <a:solidFill>
                  <a:schemeClr val="tx1"/>
                </a:solidFill>
                <a:effectLst/>
              </a:rPr>
              <a:t> Cerealien: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 60g +180 ml Wasser</a:t>
            </a:r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r>
              <a:rPr lang="de-DE" sz="1000" b="0" i="0" u="none" strike="noStrike" kern="1200" dirty="0">
                <a:solidFill>
                  <a:schemeClr val="tx1"/>
                </a:solidFill>
                <a:effectLst/>
              </a:rPr>
              <a:t>Nestlé Vollkorn Cerealien: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 30g +180 ml Wasser + Milchpulver</a:t>
            </a:r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r>
              <a:rPr lang="de-DE" sz="1000" b="0" i="0" u="none" strike="noStrike" kern="1200" dirty="0">
                <a:solidFill>
                  <a:schemeClr val="tx1"/>
                </a:solidFill>
                <a:effectLst/>
              </a:rPr>
              <a:t>Selbsthergestellter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 </a:t>
            </a:r>
            <a:r>
              <a:rPr lang="de-DE" sz="1000" b="0" i="0" u="none" strike="noStrike" kern="1200" baseline="0" dirty="0" err="1">
                <a:solidFill>
                  <a:schemeClr val="tx1"/>
                </a:solidFill>
                <a:effectLst/>
              </a:rPr>
              <a:t>Griessbrei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:</a:t>
            </a:r>
            <a:endParaRPr lang="de-CH" sz="1000" b="0" i="0" u="none" strike="noStrike" kern="120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40 g </a:t>
            </a:r>
            <a:r>
              <a:rPr lang="de-DE" sz="1000" b="0" i="0" u="none" strike="noStrike" kern="1200" baseline="0" dirty="0" err="1">
                <a:solidFill>
                  <a:schemeClr val="tx1"/>
                </a:solidFill>
                <a:effectLst/>
              </a:rPr>
              <a:t>Hartweizengriess</a:t>
            </a:r>
            <a:r>
              <a:rPr lang="de-DE" sz="1000" b="0" i="0" u="none" strike="noStrike" kern="1200" baseline="0" dirty="0">
                <a:solidFill>
                  <a:schemeClr val="tx1"/>
                </a:solidFill>
                <a:effectLst/>
              </a:rPr>
              <a:t> + 1 gestrichener  TL Zucker (4 g)  + 2 dl Milch + 1TL Rapsöl</a:t>
            </a:r>
          </a:p>
          <a:p>
            <a:pPr rtl="0" eaLnBrk="1" fontAlgn="t" latinLnBrk="0" hangingPunct="1"/>
            <a:endParaRPr lang="de-DE" sz="1000" dirty="0"/>
          </a:p>
          <a:p>
            <a:pPr rtl="0" eaLnBrk="1" fontAlgn="t" latinLnBrk="0" hangingPunct="1"/>
            <a:endParaRPr lang="de-DE" sz="1000" b="0" i="0" u="none" strike="noStrike" kern="1200" baseline="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endParaRPr lang="de-DE" sz="1000" dirty="0"/>
          </a:p>
          <a:p>
            <a:pPr rtl="0" eaLnBrk="1" fontAlgn="t" latinLnBrk="0" hangingPunct="1"/>
            <a:endParaRPr lang="de-DE" sz="1000" b="0" i="0" u="none" strike="noStrike" kern="1200" baseline="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endParaRPr lang="de-DE" sz="1000" dirty="0"/>
          </a:p>
          <a:p>
            <a:pPr rtl="0" eaLnBrk="1" fontAlgn="t" latinLnBrk="0" hangingPunct="1"/>
            <a:endParaRPr lang="de-DE" sz="1000" b="0" i="0" u="none" strike="noStrike" kern="1200" baseline="0" dirty="0">
              <a:solidFill>
                <a:schemeClr val="tx1"/>
              </a:solidFill>
              <a:effectLst/>
            </a:endParaRPr>
          </a:p>
          <a:p>
            <a:pPr fontAlgn="t"/>
            <a:r>
              <a:rPr lang="de-CH" sz="1000" dirty="0"/>
              <a:t>«Als Stärkezucker bezeichnet man alle Produkte, die man im technischen Maßstab durch Hydrolyse von </a:t>
            </a:r>
            <a:r>
              <a:rPr lang="de-CH" sz="1000" dirty="0" err="1"/>
              <a:t>Amylose</a:t>
            </a:r>
            <a:r>
              <a:rPr lang="de-CH" sz="1000" dirty="0"/>
              <a:t> und </a:t>
            </a:r>
            <a:r>
              <a:rPr lang="de-CH" sz="1000" dirty="0" err="1"/>
              <a:t>Amylopektin</a:t>
            </a:r>
            <a:r>
              <a:rPr lang="de-CH" sz="1000" dirty="0"/>
              <a:t> unter Bildung von </a:t>
            </a:r>
            <a:r>
              <a:rPr lang="de-CH" sz="1000" dirty="0" err="1"/>
              <a:t>Glucosepolymeren</a:t>
            </a:r>
            <a:r>
              <a:rPr lang="de-CH" sz="1000" dirty="0"/>
              <a:t> mit beliebigen Polymerisationsgraden (Poly-, </a:t>
            </a:r>
            <a:r>
              <a:rPr lang="de-CH" sz="1000" dirty="0" err="1"/>
              <a:t>Oligo</a:t>
            </a:r>
            <a:r>
              <a:rPr lang="de-CH" sz="1000" dirty="0"/>
              <a:t>-, Disaccharide) bis hin zum Grundbaustein </a:t>
            </a:r>
            <a:r>
              <a:rPr lang="el-GR" sz="1000" dirty="0"/>
              <a:t>α-</a:t>
            </a:r>
            <a:r>
              <a:rPr lang="de-CH" sz="1000" dirty="0"/>
              <a:t>D-Glucose (andere Bezeichnung: Dextrose) gewinnt.» </a:t>
            </a:r>
            <a:r>
              <a:rPr lang="de-CH" sz="1000" dirty="0">
                <a:hlinkClick r:id="rId3"/>
              </a:rPr>
              <a:t>http://link.springer.com/chapter/10.1007%2F978-3-662-08283-6_17</a:t>
            </a:r>
            <a:r>
              <a:rPr lang="de-CH" sz="1000" dirty="0"/>
              <a:t>  </a:t>
            </a:r>
            <a:endParaRPr lang="de-DE" sz="1000" b="0" i="0" u="none" strike="noStrike" kern="1200" baseline="0" dirty="0">
              <a:solidFill>
                <a:schemeClr val="tx1"/>
              </a:solidFill>
              <a:effectLst/>
            </a:endParaRPr>
          </a:p>
          <a:p>
            <a:pPr rtl="0" eaLnBrk="1" fontAlgn="t" latinLnBrk="0" hangingPunct="1"/>
            <a:endParaRPr lang="de-DE" dirty="0"/>
          </a:p>
          <a:p>
            <a:pPr rtl="0" eaLnBrk="1" fontAlgn="t" latinLnBrk="0" hangingPunct="1"/>
            <a:endParaRPr lang="de-CH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D7AEF-68C5-48F7-BCB9-5E42022954B3}" type="slidenum">
              <a:rPr lang="de-CH" smtClean="0"/>
              <a:pPr/>
              <a:t>14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3408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11AE-22DE-4163-9A96-6372C71BD4A0}" type="slidenum">
              <a:rPr lang="de-CH" smtClean="0">
                <a:solidFill>
                  <a:prstClr val="black"/>
                </a:solidFill>
              </a:rPr>
              <a:pPr/>
              <a:t>15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11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80963" y="725488"/>
            <a:ext cx="6629400" cy="3730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260648" y="4724955"/>
            <a:ext cx="3168352" cy="5027038"/>
          </a:xfrm>
        </p:spPr>
        <p:txBody>
          <a:bodyPr/>
          <a:lstStyle/>
          <a:p>
            <a:r>
              <a:rPr lang="de-DE" sz="1000" dirty="0"/>
              <a:t>Vergleich von Fast Food und selbst</a:t>
            </a:r>
            <a:r>
              <a:rPr lang="de-DE" sz="1000" baseline="0" dirty="0"/>
              <a:t> hergestelltem Menü in Gemeinschaftsarbeit</a:t>
            </a:r>
          </a:p>
          <a:p>
            <a:pPr marL="171450" indent="-171450">
              <a:buFont typeface="Arial" pitchFamily="34" charset="0"/>
              <a:buChar char="•"/>
            </a:pPr>
            <a:endParaRPr lang="de-DE" sz="1000" baseline="0" dirty="0"/>
          </a:p>
          <a:p>
            <a:pPr marL="0" indent="0">
              <a:buFont typeface="Arial" pitchFamily="34" charset="0"/>
              <a:buNone/>
            </a:pPr>
            <a:r>
              <a:rPr lang="de-CH" sz="1000" dirty="0"/>
              <a:t>Selbst hergestellte</a:t>
            </a:r>
            <a:r>
              <a:rPr lang="de-CH" sz="1000" baseline="0" dirty="0"/>
              <a:t> Pizza </a:t>
            </a:r>
            <a:r>
              <a:rPr lang="de-CH" sz="1000" dirty="0"/>
              <a:t>Für 4 Personen: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400 g Mehl CHF 0.64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3 dl Wasser &gt; 1 Rp.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(2 EL Öl)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1 TL Salz CHF 0.0014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1 Beutel Trockenhefe CHF 0.26</a:t>
            </a:r>
          </a:p>
          <a:p>
            <a:pPr marL="171450" indent="-171450">
              <a:buFont typeface="Arial" pitchFamily="34" charset="0"/>
              <a:buChar char="•"/>
            </a:pPr>
            <a:endParaRPr lang="de-CH" sz="1000" dirty="0"/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1 D. gehackte Tomaten 400g CHFG 0.85 – 1.50 (</a:t>
            </a:r>
            <a:r>
              <a:rPr lang="de-CH" sz="1000" dirty="0" err="1"/>
              <a:t>bio</a:t>
            </a:r>
            <a:r>
              <a:rPr lang="de-CH" sz="1000" dirty="0"/>
              <a:t>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1 P. Hinterschinken (160g)  4.90 CHF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de-CH" sz="1000" dirty="0"/>
              <a:t>2x150 g Mozzarella CHF 3.20</a:t>
            </a:r>
          </a:p>
          <a:p>
            <a:pPr marL="171450" indent="-171450">
              <a:buFont typeface="Arial" pitchFamily="34" charset="0"/>
              <a:buChar char="•"/>
            </a:pPr>
            <a:endParaRPr lang="de-DE" sz="1000" dirty="0"/>
          </a:p>
          <a:p>
            <a:pPr marL="0" indent="0">
              <a:buFont typeface="Arial" pitchFamily="34" charset="0"/>
              <a:buNone/>
            </a:pPr>
            <a:r>
              <a:rPr lang="de-DE" sz="1000" dirty="0"/>
              <a:t>Menü für 4 Personen</a:t>
            </a:r>
            <a:endParaRPr lang="de-DE" sz="1000" baseline="0" dirty="0"/>
          </a:p>
          <a:p>
            <a:r>
              <a:rPr lang="de-DE" sz="1000" b="1" dirty="0" err="1"/>
              <a:t>Lauchrisotto</a:t>
            </a:r>
            <a:r>
              <a:rPr lang="de-DE" sz="1000" b="1" dirty="0"/>
              <a:t> </a:t>
            </a:r>
            <a:br>
              <a:rPr lang="de-DE" sz="1000" b="1" dirty="0"/>
            </a:br>
            <a:r>
              <a:rPr lang="de-DE" sz="1000" dirty="0"/>
              <a:t>(nach </a:t>
            </a:r>
            <a:r>
              <a:rPr lang="de-CH" sz="1000" u="sng" dirty="0">
                <a:hlinkClick r:id="rId3"/>
              </a:rPr>
              <a:t>http://www.gutekueche.ch/rezept/7804/rispor-aus-uri.html</a:t>
            </a:r>
            <a:r>
              <a:rPr lang="de-CH" sz="1000" u="sng" dirty="0"/>
              <a:t>)</a:t>
            </a:r>
            <a:r>
              <a:rPr lang="de-CH" sz="1000" dirty="0"/>
              <a:t> </a:t>
            </a:r>
            <a:endParaRPr lang="de-DE" sz="1000" dirty="0"/>
          </a:p>
          <a:p>
            <a:r>
              <a:rPr lang="de-CH" sz="1000" dirty="0"/>
              <a:t>2	Würfel	Bouillon ca. 1.- Fr.</a:t>
            </a:r>
          </a:p>
          <a:p>
            <a:r>
              <a:rPr lang="de-CH" sz="1000" dirty="0"/>
              <a:t>20 	g Butter ca. 0.30 Fr.</a:t>
            </a:r>
          </a:p>
          <a:p>
            <a:r>
              <a:rPr lang="de-CH" sz="1000" dirty="0"/>
              <a:t>500 	g Langkornreis ca. 1.80 Fr.</a:t>
            </a:r>
          </a:p>
          <a:p>
            <a:r>
              <a:rPr lang="de-CH" sz="1000" dirty="0"/>
              <a:t>2 	Lorbeerblätter</a:t>
            </a:r>
          </a:p>
          <a:p>
            <a:r>
              <a:rPr lang="de-CH" sz="1000" dirty="0"/>
              <a:t>1 	Prise	Muskat</a:t>
            </a:r>
          </a:p>
          <a:p>
            <a:r>
              <a:rPr lang="de-CH" sz="1000" dirty="0"/>
              <a:t>500 	g Lauch 2.- Fr.</a:t>
            </a:r>
          </a:p>
          <a:p>
            <a:r>
              <a:rPr lang="de-CH" sz="1000" dirty="0"/>
              <a:t>1 	Prise	Salz und Pfeffer</a:t>
            </a:r>
          </a:p>
          <a:p>
            <a:r>
              <a:rPr lang="de-CH" sz="1000" dirty="0"/>
              <a:t>200 	g Sbrinz oder Parmesan ca. 5.70 oder 4.20 Fr.</a:t>
            </a:r>
          </a:p>
          <a:p>
            <a:pPr lvl="0"/>
            <a:r>
              <a:rPr lang="de-CH" sz="1000" dirty="0"/>
              <a:t>g Zwiebel ca. 0.25 Fr.</a:t>
            </a:r>
          </a:p>
          <a:p>
            <a:r>
              <a:rPr lang="de-DE" sz="1000" b="1" dirty="0"/>
              <a:t>11.- Fr. mit Sbrinz, 9.50 Fr. mit Parmesan (ohne Gewürze</a:t>
            </a:r>
            <a:r>
              <a:rPr lang="de-DE" sz="1000" dirty="0"/>
              <a:t>)</a:t>
            </a:r>
            <a:endParaRPr lang="de-CH" sz="1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11AE-22DE-4163-9A96-6372C71BD4A0}" type="slidenum">
              <a:rPr lang="de-CH" smtClean="0">
                <a:solidFill>
                  <a:prstClr val="black"/>
                </a:solidFill>
              </a:rPr>
              <a:pPr/>
              <a:t>16</a:t>
            </a:fld>
            <a:endParaRPr lang="de-CH" dirty="0">
              <a:solidFill>
                <a:prstClr val="black"/>
              </a:solidFill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3247384" y="6629821"/>
            <a:ext cx="3610616" cy="309315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de-CH" altLang="de-DE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Bandnudeln in Gorgonzola </a:t>
            </a:r>
            <a:r>
              <a:rPr kumimoji="0" lang="de-CH" altLang="de-DE" sz="10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Brokkolisauce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Nach: 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  <a:hlinkClick r:id="rId4"/>
              </a:rPr>
              <a:t>http://www.gutekueche.ch/rezept/5966/bandnudeln-in-gorgonzola-brokkolisauce.html?f_portionen=4&amp;x=45&amp;y=15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1000 	g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Bandnudeln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(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Fetuccini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)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ca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 6.30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</a:t>
            </a:r>
            <a:endParaRPr kumimoji="0" lang="it-IT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1000 	g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Brokkoli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ca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 2.-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</a:t>
            </a:r>
            <a:endParaRPr kumimoji="0" lang="it-IT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 	g Gorgonzola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ca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 4.40 </a:t>
            </a:r>
            <a:r>
              <a:rPr kumimoji="0" lang="it-IT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</a:t>
            </a:r>
            <a:r>
              <a:rPr kumimoji="0" lang="it-IT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.</a:t>
            </a:r>
            <a:endParaRPr kumimoji="0" lang="it-IT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 	Knoblauchzehen 0.13 Fr.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 	TL Kräuter (z.B. Schnittlauch, Petersilie; gemischt, </a:t>
            </a:r>
            <a:b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</a:b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                                  fein gehackt) ca. 2.- Fr.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200 	ml Halbrahm 1.- Fr.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250	ml 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Milch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0.40 Fr.</a:t>
            </a:r>
            <a:endParaRPr kumimoji="0" lang="en-US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cs typeface="Arial" pitchFamily="34" charset="0"/>
              </a:rPr>
              <a:t>2 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cs typeface="Arial" pitchFamily="34" charset="0"/>
              </a:rPr>
              <a:t>	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EL 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Olivenöl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ca. 60 g = ca. 0.35 Fr.</a:t>
            </a:r>
            <a:endParaRPr kumimoji="0" lang="en-US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20 	EL Parmesan (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frisch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gerieben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) ca. 200 g = 4.20 Fr.</a:t>
            </a:r>
            <a:endParaRPr kumimoji="0" lang="en-US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2-3 	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Prisen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	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Pfeffer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(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weiß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)</a:t>
            </a:r>
            <a:endParaRPr kumimoji="0" lang="en-US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	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Salz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 	mittelgrosse Zwiebel 0.25 Fr.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DE" altLang="de-DE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Ca. 21.- Franken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2"/>
          <p:cNvSpPr txBox="1">
            <a:spLocks noChangeArrowheads="1"/>
          </p:cNvSpPr>
          <p:nvPr/>
        </p:nvSpPr>
        <p:spPr bwMode="auto">
          <a:xfrm>
            <a:off x="3247384" y="4472820"/>
            <a:ext cx="3601091" cy="215700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de-DE" altLang="de-DE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Selbstgemachte Hamburger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8	Stück Hamburger-</a:t>
            </a:r>
            <a:r>
              <a:rPr kumimoji="0" lang="de-CH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Brötli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ca. 3.- Fr.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cs typeface="Arial" pitchFamily="34" charset="0"/>
              </a:rPr>
              <a:t>400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mbria" pitchFamily="18" charset="0"/>
                <a:cs typeface="Arial" pitchFamily="34" charset="0"/>
              </a:rPr>
              <a:t>	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 Hackfleisch Rind Bio </a:t>
            </a:r>
            <a:r>
              <a:rPr kumimoji="0" lang="de-CH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naturaplan</a:t>
            </a: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ca. 9,- Fr.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	mittelgrosse	Zwiebel ca. 0.25 Fr.</a:t>
            </a:r>
            <a:endParaRPr kumimoji="0" lang="de-CH" altLang="de-DE" sz="1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mbria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	Ei ca. 0.50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Gewürze, 2-3 EL Mehl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Öl zum Braten (HOLL-Rapsöl, Bratbutter)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	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Flasche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Ketchup = 5 dl 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Flasche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ca. 2.85</a:t>
            </a:r>
            <a:endParaRPr kumimoji="0" lang="en-US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	</a:t>
            </a:r>
            <a:r>
              <a:rPr kumimoji="0" lang="en-US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Glas</a:t>
            </a:r>
            <a:r>
              <a:rPr kumimoji="0" lang="en-US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Cornichon ca. 1.50 Fr.</a:t>
            </a:r>
            <a:endParaRPr kumimoji="0" lang="en-US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	Kopf Salat ca. 1.60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de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Rapsöl, Essig, Salz und Pfeffer</a:t>
            </a:r>
            <a:endParaRPr kumimoji="0" lang="de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fr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1	</a:t>
            </a:r>
            <a:r>
              <a:rPr kumimoji="0" lang="fr-CH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Packung</a:t>
            </a:r>
            <a:r>
              <a:rPr kumimoji="0" lang="fr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Vanille-</a:t>
            </a:r>
            <a:r>
              <a:rPr kumimoji="0" lang="fr-CH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Eis</a:t>
            </a:r>
            <a:r>
              <a:rPr kumimoji="0" lang="fr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</a:t>
            </a:r>
            <a:r>
              <a:rPr kumimoji="0" lang="fr-CH" altLang="de-DE" sz="1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Qualité&amp;Prix</a:t>
            </a:r>
            <a:r>
              <a:rPr kumimoji="0" lang="fr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 9 dl ca. 7.50 Fr.</a:t>
            </a:r>
            <a:endParaRPr kumimoji="0" lang="fr-CH" altLang="de-DE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fr-CH" altLang="de-DE" sz="1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 </a:t>
            </a:r>
            <a:r>
              <a:rPr kumimoji="0" lang="de-CH" altLang="de-DE" sz="10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itchFamily="34" charset="0"/>
                <a:cs typeface="Arial" pitchFamily="34" charset="0"/>
              </a:rPr>
              <a:t>ca. 26,- ohne Gewürze, Mehl und Öl bzw. Bratbutter</a:t>
            </a:r>
            <a:endParaRPr kumimoji="0" lang="de-DE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0113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Mal bildlich dargestellt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116305-8BB6-43B2-A6F2-662B23CD22AD}" type="slidenum">
              <a:rPr lang="de-CH" smtClean="0"/>
              <a:pPr/>
              <a:t>17</a:t>
            </a:fld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de-CH"/>
              <a:t>27.10.2012</a:t>
            </a:r>
          </a:p>
        </p:txBody>
      </p:sp>
    </p:spTree>
    <p:extLst>
      <p:ext uri="{BB962C8B-B14F-4D97-AF65-F5344CB8AC3E}">
        <p14:creationId xmlns:p14="http://schemas.microsoft.com/office/powerpoint/2010/main" val="2840922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11AE-22DE-4163-9A96-6372C71BD4A0}" type="slidenum">
              <a:rPr lang="de-CH" smtClean="0">
                <a:solidFill>
                  <a:prstClr val="black"/>
                </a:solidFill>
              </a:rPr>
              <a:pPr/>
              <a:t>18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113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CH" sz="1200" dirty="0"/>
              <a:t>Nicht nur die Wirkungen des Alkohols auf die Konzentrationsfähigkeit und die Reaktionszeiten sind in Zusammenhang mit Unfällen problematisch. Die enthemmende Wirkung des Alkohols steigert die Wahrscheinlichkeit für </a:t>
            </a:r>
            <a:r>
              <a:rPr lang="de-CH" sz="1200" dirty="0" err="1"/>
              <a:t>risikohaftes</a:t>
            </a:r>
            <a:r>
              <a:rPr lang="de-CH" sz="1200" dirty="0"/>
              <a:t> Verhalten, z.B. im Strassenverkehr, in anderen unfallgefährlichen Situationen und senkt auch die Hemmschwelle für Gewaltanwendungen und Gesetzesübertretungen. </a:t>
            </a:r>
          </a:p>
          <a:p>
            <a:pPr marL="171450" indent="-171450">
              <a:buFont typeface="Arial" pitchFamily="34" charset="0"/>
              <a:buChar char="•"/>
            </a:pPr>
            <a:endParaRPr lang="de-DE" dirty="0"/>
          </a:p>
          <a:p>
            <a:pPr marL="171450" indent="-171450">
              <a:buFont typeface="Arial" pitchFamily="34" charset="0"/>
              <a:buChar char="•"/>
            </a:pPr>
            <a:r>
              <a:rPr lang="de-DE" dirty="0"/>
              <a:t>Weitere</a:t>
            </a:r>
            <a:r>
              <a:rPr lang="de-DE" baseline="0" dirty="0"/>
              <a:t> Infos: Gesundheitsinformation.de, Sucht Schweiz</a:t>
            </a: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11AE-22DE-4163-9A96-6372C71BD4A0}" type="slidenum">
              <a:rPr lang="de-CH" smtClean="0">
                <a:solidFill>
                  <a:prstClr val="black"/>
                </a:solidFill>
              </a:rPr>
              <a:pPr/>
              <a:t>19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113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sz="1200" dirty="0"/>
              <a:t>1,0 bis 2,0 Promille: Rauschstadium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Weitere Verschlechterung des räumlichen Sehens und der Hell-/Dunkel-Anpassung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Starke Gleichgewichtsstörungen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Aufmerksamkeits- und Konzentrationseinbusse, erheblich gestörte Reaktionsfähigkeit, Verwirrtheit, Sprechstörungen, Orientierungsstörungen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Übersteigerte Selbsteinschätzung durch Enthemmung und Verlust der Kritikfähigkeit </a:t>
            </a:r>
          </a:p>
          <a:p>
            <a:endParaRPr lang="de-CH" sz="1200" dirty="0"/>
          </a:p>
          <a:p>
            <a:r>
              <a:rPr lang="de-CH" sz="1200" dirty="0"/>
              <a:t>3,0 bis 5,0 Promille: Lähmungsstadium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ab 3,0 Promille: Bewusstlosigkeit, Gedächtnisverlust, schwache Atmung, Unterkühlung, Reflexlosigkeit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CH" sz="1200" dirty="0"/>
              <a:t>ab 4,0 Promille: Lähmungen, Koma mit Reflexlosigkeit, unkontrollierte Ausscheidungen, Atemstillstand und Tod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CF11AE-22DE-4163-9A96-6372C71BD4A0}" type="slidenum">
              <a:rPr lang="de-CH" smtClean="0">
                <a:solidFill>
                  <a:prstClr val="black"/>
                </a:solidFill>
              </a:rPr>
              <a:pPr/>
              <a:t>20</a:t>
            </a:fld>
            <a:endParaRPr lang="de-CH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011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1F49E5E-5D80-C3AC-2210-D1DFF9696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40F362D4-055B-D7AD-9419-F2056025A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805D88-05A8-FDDC-5D51-A21EB06D6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D37354-167B-CE12-654F-8271C7435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C2C420-D263-17DE-86A2-04683A4D8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54355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DE189E-D120-A8EB-3CC1-FEFF26249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ECCDE91-3F1F-8BA3-802C-1CD471610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D30D5D-3BAB-7F3A-D337-C04AAEC8F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17745EC-792B-3D3D-A3F5-C03E7D269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2303C3-62D7-A6FA-6522-91C52EC1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64393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CF7741-87DD-FD62-0271-41EC677C7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82F466-D545-8B57-21D3-DE805D024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1DFA46A-0A3F-EEE0-4819-081CB93A0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4C89D02-1E0C-D4B8-4D44-3D957E999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0CF793-57B5-99F5-350E-EC3A00CDD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07384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30E2AD-2940-F824-7485-8F4C01D7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A55C50-69B8-ACF7-6408-AA848489A7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ABE7B20-7152-EDDB-8148-917F8E738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6E2D01B-141D-3073-2185-59285B12F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4C9A8938-5472-8C68-94A2-7D7C042AE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18FFB1C-B663-4D6E-A4B0-C8A3A3B97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0217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C37093-722D-C6CB-3593-B36BC88B8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8E9DD7-3F3F-B61C-49D6-2E70F6AB8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2D07021-1816-FA19-EA07-E2CB15157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A25BA6A-2A99-F337-81AD-1490FC56AB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4D288CD-5AC7-E9BF-FDCA-6B2CE20F7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692E13D1-8B90-BC8D-6660-0E9DC7B86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C5F6BCE8-DC4B-FC51-3F3D-B59A0380B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E739199-83AF-52B6-64F5-A37D1DEF4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900079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AFA92D-A664-CC80-CCF5-1EE42D327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5CE6D60-0AE5-61B0-7106-C5845ED9E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CFE094C-D59C-2986-A6FD-CF6665406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5EC74A8-C2D4-E8EC-59F4-112DD56B2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76390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88D9374-E639-11CB-277F-4DC5F83EC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D8838C3-4FB0-23BE-778C-9D068E25A8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09140AD-E9A8-2355-FD1F-D4487D222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07716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4E1F8A-CD25-878F-5898-21560883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231E31F-8C95-00B8-8F4C-35CC8F96DB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CFF3E61-235E-0F7C-2C20-654EA75497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46FB0A2-A2A5-4F26-4273-70BF41C06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E4A7CB4-2401-3C24-75CA-D1CF3B93D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7C84566-07F0-96C9-7352-153476B9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988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ADC98E-37B3-B563-4D50-5C1FF7F04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7217870-B01D-009F-4529-A19D5066B9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80CC336-5A4A-1C3A-617D-B4767851D6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0F2A165-6D44-6591-FCF4-C0D266BE7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9CDD2E4-A987-9C34-83BF-BDF226230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CC75A3-395E-5B2C-253C-0244AF39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9262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0239D7-4E60-D024-B310-613C7675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1F96B2AB-1F8B-5824-CC05-81843F9120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BD4095D-8047-08A0-80FC-DCE193AD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3ABDB3F-AF11-FDDA-E00C-5E88887D2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D81E8A-5715-37A6-645C-83B762AE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12589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3ED7D58-75AD-BAC1-FE75-312C3CE75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3496991-1FAA-73A8-231B-38A93CCA5B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8A8412-E783-5666-F071-D45A66D38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367967-C9AD-2BCD-D67D-31B37ED7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C0B5FE6-824D-8040-BC6C-C418F4EFD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09002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F8E1FCC1-421A-D936-037A-3AAA82F50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8800D2A-7D44-5282-F6EF-34F06EB046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8A08E19-D083-4BDC-ED91-7710DE5BDD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C9B8DF-20A0-49DA-8B17-6F819B16D56E}" type="datetimeFigureOut">
              <a:rPr lang="de-CH" smtClean="0"/>
              <a:t>15.10.2026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530DE6-90D3-BBC9-2B82-02CC04EBB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981DCF-77A1-0083-119E-94F45A7C9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E778AD-828D-4D79-BDA7-7BFEBC770215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93991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skos.ch/" TargetMode="External"/><Relationship Id="rId3" Type="http://schemas.openxmlformats.org/officeDocument/2006/relationships/hyperlink" Target="http://www.frc.ch/guides/bien-manger-a-petit-prix/" TargetMode="External"/><Relationship Id="rId7" Type="http://schemas.openxmlformats.org/officeDocument/2006/relationships/hyperlink" Target="https://ekkj.admin.ch/fileadmin/user_upload/ekkj/02pubblikationen/Berichte/d_14_rap_Konsum.pdf" TargetMode="External"/><Relationship Id="rId2" Type="http://schemas.openxmlformats.org/officeDocument/2006/relationships/hyperlink" Target="https://www.konsumentenschutz.ch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egenarmut.ch/home" TargetMode="External"/><Relationship Id="rId5" Type="http://schemas.openxmlformats.org/officeDocument/2006/relationships/hyperlink" Target="https://www.caritas.ch/de/armutsbekaempfung/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s://www.google.com/url?sa=t&amp;source=web&amp;rct=j&amp;opi=89978449&amp;url=https://www.blv.admin.ch/dam/blv/de/dokumente/lebensmittel-und-ernaehrung/ernaehrung/schlussbericht-kosten-gesunder-ernaehrung.pdf.download.pdf/Berner_Fachhochschule_Schlussbericht_Kosten_gesunder_Ernaehrung_DE.pdf" TargetMode="External"/><Relationship Id="rId9" Type="http://schemas.openxmlformats.org/officeDocument/2006/relationships/hyperlink" Target="https://budgetberatung.ch/budgetbeispiel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h/url?sa=i&amp;source=images&amp;cd=&amp;cad=rja&amp;docid=GlMhw3jcA2lBJM&amp;tbnid=AjzXm9UqgFqB1M&amp;ved=0CAgQjRw&amp;url=http://blogs.teamtbb.com/keeganwilliams/2009/06/&amp;ei=5P7OUovWKbHsygOK4IGABg&amp;psig=AFQjCNErQe7oD1xl_5ENyudF1d835d_4Hg&amp;ust=1389383780720193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.jpeg"/><Relationship Id="rId5" Type="http://schemas.openxmlformats.org/officeDocument/2006/relationships/hyperlink" Target="http://www.google.ch/url?sa=i&amp;rct=j&amp;q=&amp;esrc=s&amp;source=images&amp;cd=&amp;cad=rja&amp;docid=SXI0AAWEV8guPM&amp;tbnid=hl0QwYhc3sLBAM:&amp;ved=0CAUQjRw&amp;url=http://www.internetdiscount.ch/katalog/home-mobiles-fabricants-autres-marques/id/1297&amp;ei=Wv_OUsyxN4PXswa5rYD4Bg&amp;bvm=bv.59026428,d.Yms&amp;psig=AFQjCNE6EQnBRo2tPtbHdzVm3sPXv2TA9g&amp;ust=1389383825800911" TargetMode="External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12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01A8B2D-3369-585E-7832-9CDB9BCFB4CA}"/>
              </a:ext>
            </a:extLst>
          </p:cNvPr>
          <p:cNvSpPr txBox="1"/>
          <p:nvPr/>
        </p:nvSpPr>
        <p:spPr>
          <a:xfrm>
            <a:off x="595900" y="699614"/>
            <a:ext cx="79999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6000" b="1" dirty="0">
                <a:solidFill>
                  <a:srgbClr val="91BF14"/>
                </a:solidFill>
              </a:rPr>
              <a:t>Soziale Nachhaltigkeit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35F06A-3D54-A5C7-1C07-573048D1C602}"/>
              </a:ext>
            </a:extLst>
          </p:cNvPr>
          <p:cNvSpPr txBox="1"/>
          <p:nvPr/>
        </p:nvSpPr>
        <p:spPr>
          <a:xfrm>
            <a:off x="595900" y="1957236"/>
            <a:ext cx="11370128" cy="45684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4400" dirty="0"/>
              <a:t>Anregungen für Folien für Vorträge, Kurse etc.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4400" dirty="0"/>
              <a:t>Erstellt im Rahmen von «gut gesund und günstig essen»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de-CH" sz="3000" dirty="0"/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de-CH" sz="3000" dirty="0"/>
              <a:t>Die Folien sprechen folgende Themen an: Budget, Verkaufsmethoden, Calcium- und Proteinquellen, Alkohol und Kinderlebensmittel.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72BF819-CF7D-8CC2-319A-22CD652887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70100" y="287871"/>
            <a:ext cx="2095928" cy="154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444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06FC72C2-6C44-D959-A249-578D1297A0FC}"/>
              </a:ext>
            </a:extLst>
          </p:cNvPr>
          <p:cNvSpPr txBox="1"/>
          <p:nvPr/>
        </p:nvSpPr>
        <p:spPr>
          <a:xfrm>
            <a:off x="974361" y="842580"/>
            <a:ext cx="9982674" cy="57527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Informationen über gesund und günstig essen auf Deutsch: </a:t>
            </a:r>
            <a:r>
              <a:rPr lang="de-CH" sz="2200" u="sng" dirty="0">
                <a:hlinkClick r:id="rId2"/>
              </a:rPr>
              <a:t>Konsumentenschutz</a:t>
            </a:r>
            <a:r>
              <a:rPr lang="de-CH" sz="2200" dirty="0"/>
              <a:t> </a:t>
            </a:r>
          </a:p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Der Informationen über gesund und günstig essen auf Französisch: Fédération </a:t>
            </a:r>
            <a:r>
              <a:rPr lang="de-CH" sz="2200" dirty="0" err="1"/>
              <a:t>romande</a:t>
            </a:r>
            <a:r>
              <a:rPr lang="de-CH" sz="2200" dirty="0"/>
              <a:t> des </a:t>
            </a:r>
            <a:r>
              <a:rPr lang="de-CH" sz="2200" dirty="0" err="1"/>
              <a:t>consommateurs</a:t>
            </a:r>
            <a:r>
              <a:rPr lang="de-CH" sz="2200" dirty="0"/>
              <a:t> </a:t>
            </a:r>
            <a:r>
              <a:rPr lang="de-CH" sz="2200" u="sng" dirty="0">
                <a:hlinkClick r:id="rId3"/>
              </a:rPr>
              <a:t>FRC</a:t>
            </a:r>
            <a:r>
              <a:rPr lang="de-CH" sz="2200" dirty="0"/>
              <a:t> - Bien </a:t>
            </a:r>
            <a:r>
              <a:rPr lang="de-CH" sz="2200" dirty="0" err="1"/>
              <a:t>manger</a:t>
            </a:r>
            <a:r>
              <a:rPr lang="de-CH" sz="2200" dirty="0"/>
              <a:t> à </a:t>
            </a:r>
            <a:r>
              <a:rPr lang="de-CH" sz="2200" dirty="0" err="1"/>
              <a:t>petit</a:t>
            </a:r>
            <a:r>
              <a:rPr lang="de-CH" sz="2200" dirty="0"/>
              <a:t> </a:t>
            </a:r>
            <a:r>
              <a:rPr lang="de-CH" sz="2200" dirty="0" err="1"/>
              <a:t>prix</a:t>
            </a:r>
            <a:r>
              <a:rPr lang="de-CH" sz="2200" dirty="0"/>
              <a:t>. </a:t>
            </a:r>
          </a:p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u="sng" dirty="0">
                <a:hlinkClick r:id="rId4"/>
              </a:rPr>
              <a:t>Bericht</a:t>
            </a:r>
            <a:r>
              <a:rPr lang="de-CH" sz="2200" dirty="0"/>
              <a:t> von Thomas Brunner (Berner Fachhochschule, 2014) über Kosten einer ausgewogenen Ernährung.</a:t>
            </a:r>
          </a:p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Informationen rund um Armut in der Schweiz: </a:t>
            </a:r>
            <a:r>
              <a:rPr lang="de-CH" sz="2200" u="sng" dirty="0">
                <a:hlinkClick r:id="rId5"/>
              </a:rPr>
              <a:t>Caritas</a:t>
            </a:r>
            <a:r>
              <a:rPr lang="de-CH" sz="2200" dirty="0"/>
              <a:t> und </a:t>
            </a:r>
            <a:r>
              <a:rPr lang="de-CH" sz="2200" u="sng" dirty="0">
                <a:hlinkClick r:id="rId6"/>
              </a:rPr>
              <a:t>Nationale Plattform gegen Armut</a:t>
            </a:r>
            <a:endParaRPr lang="de-CH" sz="2200" dirty="0"/>
          </a:p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Im Bericht der Eidgenössischen Kommission für Kinder- und Jugendfragen «Selbstbestimmt oder manipuliert? Kinder und Jugendliche als kompetente Konsumenten» werden wichtige Aspekte der Zielgruppe Kinder und Jugendliche zum Thema Budget aufgegriffen (</a:t>
            </a:r>
            <a:r>
              <a:rPr lang="de-CH" sz="2200" u="sng" dirty="0">
                <a:hlinkClick r:id="rId7"/>
              </a:rPr>
              <a:t>Bericht</a:t>
            </a:r>
            <a:r>
              <a:rPr lang="de-CH" sz="2200" dirty="0"/>
              <a:t>, 2014).</a:t>
            </a:r>
          </a:p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Informationen zur Sozialhilfe: </a:t>
            </a:r>
            <a:r>
              <a:rPr lang="de-CH" sz="2200" u="sng" dirty="0">
                <a:hlinkClick r:id="rId8"/>
              </a:rPr>
              <a:t>SKOS</a:t>
            </a:r>
            <a:endParaRPr lang="de-CH" sz="2200" dirty="0"/>
          </a:p>
          <a:p>
            <a:pPr marL="268288" lvl="1" indent="-268288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200" dirty="0"/>
              <a:t>Budgetpläne für verschiedene Haushaltsgrössen: </a:t>
            </a:r>
            <a:r>
              <a:rPr lang="de-CH" sz="2200" u="sng" dirty="0">
                <a:hlinkClick r:id="rId9"/>
              </a:rPr>
              <a:t>Budgetberatung Schweiz</a:t>
            </a:r>
            <a:endParaRPr lang="de-CH" sz="2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4A7BE4E-81C2-66AB-BC20-742A414D995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09071" y="222338"/>
            <a:ext cx="2095928" cy="1548385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6F9DB28-7399-B342-AF9E-66D73F9AB6A0}"/>
              </a:ext>
            </a:extLst>
          </p:cNvPr>
          <p:cNvSpPr txBox="1">
            <a:spLocks/>
          </p:cNvSpPr>
          <p:nvPr/>
        </p:nvSpPr>
        <p:spPr>
          <a:xfrm>
            <a:off x="974361" y="136490"/>
            <a:ext cx="9383584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CH" sz="3100" b="1" dirty="0"/>
              <a:t>Informationen rund um gesund und günstig essen</a:t>
            </a:r>
            <a:endParaRPr lang="de-DE" sz="3100" b="1" dirty="0"/>
          </a:p>
        </p:txBody>
      </p:sp>
    </p:spTree>
    <p:extLst>
      <p:ext uri="{BB962C8B-B14F-4D97-AF65-F5344CB8AC3E}">
        <p14:creationId xmlns:p14="http://schemas.microsoft.com/office/powerpoint/2010/main" val="1824667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EE361-A493-A9D5-7DEF-01A40B156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2A4B11FD-32E4-D21A-7566-ADF14D8B8E66}"/>
              </a:ext>
            </a:extLst>
          </p:cNvPr>
          <p:cNvSpPr txBox="1"/>
          <p:nvPr/>
        </p:nvSpPr>
        <p:spPr>
          <a:xfrm>
            <a:off x="974360" y="1684875"/>
            <a:ext cx="11056677" cy="4723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Bei Verwendung von Folien mit Produkten empfiehlt sich, für die Zielgruppe passende Produkte auszuwählen und </a:t>
            </a:r>
            <a:r>
              <a:rPr lang="de-CH" sz="2800" dirty="0">
                <a:solidFill>
                  <a:srgbClr val="91BF14"/>
                </a:solidFill>
              </a:rPr>
              <a:t>aktuelle Preise einzusetzen</a:t>
            </a:r>
            <a:r>
              <a:rPr lang="de-CH" sz="2800" dirty="0"/>
              <a:t>.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Folgende Flyer sind hilfreich:</a:t>
            </a:r>
          </a:p>
          <a:p>
            <a:pPr marL="742950" lvl="1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Tipps, damit Sie gut, gesund und günstig einkaufen</a:t>
            </a:r>
          </a:p>
          <a:p>
            <a:pPr marL="742950" lvl="1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Tipps, damit Lebensmittel länger frisch und geniessbar bleiben</a:t>
            </a:r>
          </a:p>
          <a:p>
            <a:pPr marL="742950" lvl="1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Souverän den Haushalt führen</a:t>
            </a:r>
          </a:p>
          <a:p>
            <a:pPr marL="285750" indent="-28575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CH" sz="2800" dirty="0"/>
              <a:t>Weitere Informationen zu Lebensmitteln, Einkauf, Kennzeichnung auf der SGE-Website unter Rubrik Nährstoffe und Lebensmittel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8229491-8A97-F5AF-CC41-1C697296AD0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35109" y="136490"/>
            <a:ext cx="2095928" cy="1548385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39E60B8C-608E-2911-BF06-13983729ACC4}"/>
              </a:ext>
            </a:extLst>
          </p:cNvPr>
          <p:cNvSpPr txBox="1">
            <a:spLocks/>
          </p:cNvSpPr>
          <p:nvPr/>
        </p:nvSpPr>
        <p:spPr>
          <a:xfrm>
            <a:off x="974361" y="136490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Wichtige Hinweise</a:t>
            </a:r>
            <a:endParaRPr lang="de-DE" sz="3200" b="1" kern="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466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974361" y="1338596"/>
            <a:ext cx="5121639" cy="49251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2200" b="1" dirty="0">
                <a:solidFill>
                  <a:srgbClr val="91BF14"/>
                </a:solidFill>
              </a:rPr>
              <a:t>Planung</a:t>
            </a:r>
          </a:p>
          <a:p>
            <a:r>
              <a:rPr lang="de-DE" sz="2200" dirty="0"/>
              <a:t>Menüs für die Woche planen</a:t>
            </a:r>
          </a:p>
          <a:p>
            <a:r>
              <a:rPr lang="de-DE" sz="2200" dirty="0"/>
              <a:t>Vorräte kontrollieren</a:t>
            </a:r>
          </a:p>
          <a:p>
            <a:pPr lvl="1"/>
            <a:r>
              <a:rPr lang="de-DE" sz="2200" dirty="0"/>
              <a:t>Haltbarkeit: erst mit Augen und Nase prüfen, dann entscheiden</a:t>
            </a:r>
          </a:p>
          <a:p>
            <a:r>
              <a:rPr lang="de-DE" sz="2200" dirty="0"/>
              <a:t>Einkaufszettel</a:t>
            </a:r>
          </a:p>
          <a:p>
            <a:r>
              <a:rPr lang="de-DE" sz="2200" dirty="0"/>
              <a:t>Nicht hungrig einkaufen gehen, keine hungrigen Kinder mitnehmen</a:t>
            </a:r>
          </a:p>
          <a:p>
            <a:r>
              <a:rPr lang="de-DE" sz="2200" dirty="0"/>
              <a:t>Aktionen nutzen</a:t>
            </a:r>
          </a:p>
          <a:p>
            <a:r>
              <a:rPr lang="de-DE" sz="2200" dirty="0"/>
              <a:t>Produkte der Billiglinie benutzen, wo sinnvoll</a:t>
            </a:r>
          </a:p>
          <a:p>
            <a:r>
              <a:rPr lang="de-DE" sz="2200" dirty="0"/>
              <a:t>Nicht mehr als wirklich nötig einkaufen</a:t>
            </a:r>
          </a:p>
          <a:p>
            <a:r>
              <a:rPr lang="de-DE" sz="2200" dirty="0"/>
              <a:t>Wenig Fertigprodukte kaufen</a:t>
            </a:r>
          </a:p>
          <a:p>
            <a:endParaRPr lang="de-CH" sz="18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6B15-6C36-44C3-BEA4-D94909A1269E}" type="slidenum">
              <a:rPr lang="de-CH" smtClean="0"/>
              <a:pPr/>
              <a:t>4</a:t>
            </a:fld>
            <a:endParaRPr lang="de-CH" dirty="0"/>
          </a:p>
        </p:txBody>
      </p:sp>
      <p:sp>
        <p:nvSpPr>
          <p:cNvPr id="7" name="Titel 1"/>
          <p:cNvSpPr txBox="1">
            <a:spLocks/>
          </p:cNvSpPr>
          <p:nvPr/>
        </p:nvSpPr>
        <p:spPr>
          <a:xfrm>
            <a:off x="974361" y="241215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Budget: </a:t>
            </a:r>
            <a:r>
              <a:rPr lang="de-DE" sz="3200" b="1" kern="0" dirty="0">
                <a:solidFill>
                  <a:srgbClr val="91BF14"/>
                </a:solidFill>
              </a:rPr>
              <a:t>Wie kann man günstig einkaufen?</a:t>
            </a:r>
          </a:p>
        </p:txBody>
      </p:sp>
      <p:sp>
        <p:nvSpPr>
          <p:cNvPr id="4" name="Inhaltsplatzhalter 4">
            <a:extLst>
              <a:ext uri="{FF2B5EF4-FFF2-40B4-BE49-F238E27FC236}">
                <a16:creationId xmlns:a16="http://schemas.microsoft.com/office/drawing/2014/main" id="{D37E0112-2627-F315-6060-3BA7FEC6445C}"/>
              </a:ext>
            </a:extLst>
          </p:cNvPr>
          <p:cNvSpPr txBox="1">
            <a:spLocks/>
          </p:cNvSpPr>
          <p:nvPr/>
        </p:nvSpPr>
        <p:spPr>
          <a:xfrm>
            <a:off x="6095999" y="1490996"/>
            <a:ext cx="5658787" cy="4925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de-DE" sz="2200" dirty="0"/>
              <a:t>Nebenbei darauf achten und Produkte </a:t>
            </a:r>
            <a:r>
              <a:rPr lang="de-DE" sz="2200" b="1" dirty="0">
                <a:solidFill>
                  <a:srgbClr val="91BF14"/>
                </a:solidFill>
              </a:rPr>
              <a:t>vergleichen</a:t>
            </a:r>
            <a:r>
              <a:rPr lang="de-DE" sz="2200" dirty="0"/>
              <a:t>:</a:t>
            </a:r>
          </a:p>
          <a:p>
            <a:r>
              <a:rPr lang="de-DE" sz="2200" dirty="0"/>
              <a:t>Nicht in die Werbefalle tappen und die Verkaufsstrategie durchschauen</a:t>
            </a:r>
          </a:p>
          <a:p>
            <a:r>
              <a:rPr lang="de-DE" sz="2200" dirty="0"/>
              <a:t>Auf Zucker-, Fett- und Salzgehalte schauen und vergleichen</a:t>
            </a:r>
          </a:p>
          <a:p>
            <a:r>
              <a:rPr lang="de-DE" sz="2200" dirty="0"/>
              <a:t>Die Zutatenliste studieren: Zucker, Fette, Salz, Fruchtanteile, Fleischanteile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de-DE" sz="22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200" b="1" dirty="0">
                <a:solidFill>
                  <a:srgbClr val="91BF14"/>
                </a:solidFill>
              </a:rPr>
              <a:t>Und: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de-DE" sz="2200" dirty="0"/>
              <a:t>Hahnenwasser statt Wasser und </a:t>
            </a:r>
            <a:r>
              <a:rPr lang="de-DE" sz="2200" dirty="0" err="1"/>
              <a:t>Süssgetränke</a:t>
            </a:r>
            <a:r>
              <a:rPr lang="de-DE" sz="2200" dirty="0"/>
              <a:t> in Flaschen trinken</a:t>
            </a:r>
          </a:p>
          <a:p>
            <a:endParaRPr lang="de-DE" sz="2200" dirty="0"/>
          </a:p>
          <a:p>
            <a:endParaRPr lang="de-CH" sz="2200" dirty="0"/>
          </a:p>
        </p:txBody>
      </p:sp>
    </p:spTree>
    <p:extLst>
      <p:ext uri="{BB962C8B-B14F-4D97-AF65-F5344CB8AC3E}">
        <p14:creationId xmlns:p14="http://schemas.microsoft.com/office/powerpoint/2010/main" val="1105475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feld 2"/>
          <p:cNvSpPr txBox="1">
            <a:spLocks noChangeArrowheads="1"/>
          </p:cNvSpPr>
          <p:nvPr/>
        </p:nvSpPr>
        <p:spPr bwMode="auto">
          <a:xfrm>
            <a:off x="1035052" y="1814514"/>
            <a:ext cx="82296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800" b="0" dirty="0">
                <a:latin typeface="Aptos   "/>
              </a:rPr>
              <a:t>Fertigprodukte = Zeitersparnis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656139" y="3025775"/>
            <a:ext cx="5343525" cy="196919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10000"/>
              </a:lnSpc>
              <a:defRPr/>
            </a:pPr>
            <a:r>
              <a:rPr lang="de-DE" sz="2800" dirty="0"/>
              <a:t>Aber: </a:t>
            </a:r>
          </a:p>
          <a:p>
            <a:pPr marL="457200" indent="-457200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de-DE" sz="2800" dirty="0"/>
              <a:t>höherer Preis</a:t>
            </a:r>
          </a:p>
          <a:p>
            <a:pPr marL="457200" indent="-457200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de-DE" sz="2800" dirty="0"/>
              <a:t>ungewollte Zutaten</a:t>
            </a:r>
          </a:p>
          <a:p>
            <a:pPr marL="457200" indent="-457200">
              <a:lnSpc>
                <a:spcPct val="110000"/>
              </a:lnSpc>
              <a:buFont typeface="Arial" pitchFamily="34" charset="0"/>
              <a:buChar char="•"/>
              <a:defRPr/>
            </a:pPr>
            <a:r>
              <a:rPr lang="de-DE" sz="2800" dirty="0"/>
              <a:t>Standardisierter Geschmack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294626E-9AF3-7EB1-DCD3-FC09C4518180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Budget: </a:t>
            </a:r>
            <a:r>
              <a:rPr lang="de-DE" sz="3200" b="1" kern="0" dirty="0">
                <a:solidFill>
                  <a:srgbClr val="91BF14"/>
                </a:solidFill>
              </a:rPr>
              <a:t>Sparen durch selber machen</a:t>
            </a:r>
          </a:p>
        </p:txBody>
      </p:sp>
    </p:spTree>
    <p:extLst>
      <p:ext uri="{BB962C8B-B14F-4D97-AF65-F5344CB8AC3E}">
        <p14:creationId xmlns:p14="http://schemas.microsoft.com/office/powerpoint/2010/main" val="2757968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6320498"/>
              </p:ext>
            </p:extLst>
          </p:nvPr>
        </p:nvGraphicFramePr>
        <p:xfrm>
          <a:off x="1103586" y="1382959"/>
          <a:ext cx="8671035" cy="360172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936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dirty="0"/>
                        <a:t>Preis pro Einheit</a:t>
                      </a:r>
                      <a:endParaRPr lang="de-CH" b="1" dirty="0"/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Jährliche Kosten beim Konsum einer Einheit </a:t>
                      </a:r>
                      <a:br>
                        <a:rPr lang="de-DE" dirty="0"/>
                      </a:br>
                      <a:r>
                        <a:rPr lang="de-DE" dirty="0"/>
                        <a:t>täglich			1x</a:t>
                      </a:r>
                      <a:r>
                        <a:rPr lang="de-DE" baseline="0" dirty="0"/>
                        <a:t> pro Woche</a:t>
                      </a:r>
                      <a:endParaRPr lang="de-CH" dirty="0"/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2.5 dl </a:t>
                      </a:r>
                      <a:r>
                        <a:rPr lang="de-CH" dirty="0" err="1"/>
                        <a:t>Redbull</a:t>
                      </a:r>
                      <a:r>
                        <a:rPr lang="de-CH" dirty="0"/>
                        <a:t> für 1.70</a:t>
                      </a:r>
                      <a:endParaRPr lang="de-CH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620.50			88.40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 dl Coca</a:t>
                      </a:r>
                      <a:r>
                        <a:rPr lang="de-DE" baseline="0" dirty="0"/>
                        <a:t> Cola für 1.25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456.25			65.00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 dl Fanta für 1.20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438.00 			62.40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 dl Eistee für 1.10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407.50 			57.20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153">
                <a:tc>
                  <a:txBody>
                    <a:bodyPr/>
                    <a:lstStyle/>
                    <a:p>
                      <a:r>
                        <a:rPr lang="de-DE" dirty="0"/>
                        <a:t>1 </a:t>
                      </a:r>
                      <a:r>
                        <a:rPr lang="de-DE" dirty="0" err="1"/>
                        <a:t>Twix</a:t>
                      </a:r>
                      <a:r>
                        <a:rPr lang="de-DE" dirty="0"/>
                        <a:t> vom Kiosk für 1.20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438.00 			62.40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Typische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baseline="0" dirty="0" err="1">
                          <a:solidFill>
                            <a:schemeClr val="bg1"/>
                          </a:solidFill>
                        </a:rPr>
                        <a:t>Znüni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-Kosten</a:t>
                      </a:r>
                      <a:endParaRPr lang="de-CH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Jährliche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Kosten bei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 222 Arbeitstagen</a:t>
                      </a:r>
                      <a:endParaRPr lang="de-CH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1 </a:t>
                      </a:r>
                      <a:r>
                        <a:rPr lang="de-DE" dirty="0" err="1"/>
                        <a:t>Gipfeli</a:t>
                      </a:r>
                      <a:r>
                        <a:rPr lang="de-DE" dirty="0"/>
                        <a:t> für</a:t>
                      </a:r>
                      <a:r>
                        <a:rPr lang="de-DE" baseline="0" dirty="0"/>
                        <a:t> </a:t>
                      </a:r>
                      <a:r>
                        <a:rPr lang="de-DE" dirty="0"/>
                        <a:t>1.20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266.40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1 Kaffee für 1.50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333.00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3" name="Textfeld 12"/>
          <p:cNvSpPr txBox="1"/>
          <p:nvPr/>
        </p:nvSpPr>
        <p:spPr>
          <a:xfrm>
            <a:off x="1103586" y="5085184"/>
            <a:ext cx="8671035" cy="923330"/>
          </a:xfrm>
          <a:prstGeom prst="rect">
            <a:avLst/>
          </a:prstGeom>
          <a:solidFill>
            <a:srgbClr val="91BF14"/>
          </a:solidFill>
          <a:ln w="38100">
            <a:solidFill>
              <a:srgbClr val="91BF14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Was könnte man alles stattdessen bezahlen? Konzert, Wellness-Wochenende…</a:t>
            </a:r>
          </a:p>
          <a:p>
            <a:r>
              <a:rPr lang="de-DE" b="1" dirty="0">
                <a:solidFill>
                  <a:schemeClr val="bg1"/>
                </a:solidFill>
              </a:rPr>
              <a:t>Für 200 Franken könnte man mindestens 10-mal ins Kino gehen!</a:t>
            </a:r>
          </a:p>
          <a:p>
            <a:r>
              <a:rPr lang="de-DE" b="1" dirty="0">
                <a:solidFill>
                  <a:schemeClr val="bg1"/>
                </a:solidFill>
              </a:rPr>
              <a:t>Ein Skitag mit </a:t>
            </a:r>
            <a:r>
              <a:rPr lang="de-DE" b="1" dirty="0" err="1">
                <a:solidFill>
                  <a:schemeClr val="bg1"/>
                </a:solidFill>
              </a:rPr>
              <a:t>Snow‘n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Rail</a:t>
            </a:r>
            <a:r>
              <a:rPr lang="de-DE" b="1" dirty="0">
                <a:solidFill>
                  <a:schemeClr val="bg1"/>
                </a:solidFill>
              </a:rPr>
              <a:t> kostet  in der Regel keine 100 Franken mit ½-Preis-Abo.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9EC10C7-24C6-0D3B-B468-18CC6A0529EF}"/>
              </a:ext>
            </a:extLst>
          </p:cNvPr>
          <p:cNvSpPr txBox="1">
            <a:spLocks/>
          </p:cNvSpPr>
          <p:nvPr/>
        </p:nvSpPr>
        <p:spPr>
          <a:xfrm>
            <a:off x="963708" y="496441"/>
            <a:ext cx="10253272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Budget: </a:t>
            </a:r>
            <a:r>
              <a:rPr lang="de-DE" sz="3200" b="1" kern="0" dirty="0">
                <a:solidFill>
                  <a:srgbClr val="91BF14"/>
                </a:solidFill>
              </a:rPr>
              <a:t>Kostenvergleiche – Alternativen </a:t>
            </a:r>
          </a:p>
        </p:txBody>
      </p:sp>
      <p:sp>
        <p:nvSpPr>
          <p:cNvPr id="4" name="Textfeld 8">
            <a:extLst>
              <a:ext uri="{FF2B5EF4-FFF2-40B4-BE49-F238E27FC236}">
                <a16:creationId xmlns:a16="http://schemas.microsoft.com/office/drawing/2014/main" id="{F2A38BC4-26B6-9FC0-EBF0-BC39E805A688}"/>
              </a:ext>
            </a:extLst>
          </p:cNvPr>
          <p:cNvSpPr txBox="1">
            <a:spLocks noChangeArrowheads="1"/>
          </p:cNvSpPr>
          <p:nvPr/>
        </p:nvSpPr>
        <p:spPr bwMode="auto">
          <a:xfrm rot="20030073">
            <a:off x="9494899" y="1087593"/>
            <a:ext cx="2403188" cy="430887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altLang="de-DE" sz="2200" b="1" dirty="0">
                <a:solidFill>
                  <a:schemeClr val="bg1"/>
                </a:solidFill>
                <a:latin typeface="Calibri" pitchFamily="34" charset="0"/>
              </a:rPr>
              <a:t>Preise von 2013</a:t>
            </a:r>
            <a:endParaRPr lang="de-CH" altLang="de-DE" sz="22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762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feld 8"/>
          <p:cNvSpPr txBox="1">
            <a:spLocks noChangeArrowheads="1"/>
          </p:cNvSpPr>
          <p:nvPr/>
        </p:nvSpPr>
        <p:spPr bwMode="auto">
          <a:xfrm rot="19960332">
            <a:off x="9549406" y="813462"/>
            <a:ext cx="2468110" cy="7694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de-DE" altLang="de-DE" sz="2200" b="1" dirty="0">
                <a:solidFill>
                  <a:schemeClr val="bg1"/>
                </a:solidFill>
                <a:highlight>
                  <a:srgbClr val="FF0000"/>
                </a:highlight>
                <a:latin typeface="Calibri" pitchFamily="34" charset="0"/>
              </a:rPr>
              <a:t>Coop-Preise von März 2014</a:t>
            </a:r>
            <a:endParaRPr lang="de-CH" altLang="de-DE" sz="2200" b="1" dirty="0">
              <a:solidFill>
                <a:schemeClr val="bg1"/>
              </a:solidFill>
              <a:highlight>
                <a:srgbClr val="FF0000"/>
              </a:highlight>
              <a:latin typeface="Calibri" pitchFamily="34" charset="0"/>
            </a:endParaRPr>
          </a:p>
        </p:txBody>
      </p:sp>
      <p:graphicFrame>
        <p:nvGraphicFramePr>
          <p:cNvPr id="12" name="Inhaltsplatzhalt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5960439"/>
              </p:ext>
            </p:extLst>
          </p:nvPr>
        </p:nvGraphicFramePr>
        <p:xfrm>
          <a:off x="1100486" y="1276382"/>
          <a:ext cx="8410029" cy="54152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965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81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6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7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12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sz="1600" b="1" dirty="0"/>
                        <a:t>Kaltes Nachtessen für 10 Personen</a:t>
                      </a:r>
                      <a:endParaRPr lang="de-CH" sz="1600" b="1" dirty="0"/>
                    </a:p>
                  </a:txBody>
                  <a:tcPr>
                    <a:solidFill>
                      <a:srgbClr val="91BF1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de-DE" sz="1600" dirty="0"/>
                        <a:t>Warmes</a:t>
                      </a:r>
                      <a:r>
                        <a:rPr lang="de-DE" sz="1600" baseline="0" dirty="0"/>
                        <a:t> Nachtessen </a:t>
                      </a:r>
                      <a:r>
                        <a:rPr lang="de-DE" sz="1600" dirty="0"/>
                        <a:t>für 10 Personen</a:t>
                      </a:r>
                      <a:endParaRPr lang="de-CH" sz="1600" dirty="0"/>
                    </a:p>
                  </a:txBody>
                  <a:tcPr>
                    <a:solidFill>
                      <a:srgbClr val="91BF1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/>
                        <a:t>Käse:</a:t>
                      </a:r>
                      <a:r>
                        <a:rPr lang="de-DE" sz="1600" b="0" dirty="0"/>
                        <a:t> ca.</a:t>
                      </a:r>
                      <a:r>
                        <a:rPr lang="de-DE" sz="1600" b="0" baseline="0" dirty="0"/>
                        <a:t> 900 </a:t>
                      </a:r>
                      <a:r>
                        <a:rPr lang="de-DE" sz="1600" b="0" dirty="0"/>
                        <a:t>g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1 Gruyère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1 </a:t>
                      </a:r>
                      <a:r>
                        <a:rPr lang="de-DE" sz="1600" b="0" dirty="0" err="1"/>
                        <a:t>Rustico</a:t>
                      </a:r>
                      <a:r>
                        <a:rPr lang="de-DE" sz="1600" b="0" dirty="0"/>
                        <a:t> </a:t>
                      </a:r>
                      <a:r>
                        <a:rPr lang="de-DE" sz="1600" b="0" dirty="0" err="1"/>
                        <a:t>Nostrano</a:t>
                      </a:r>
                      <a:endParaRPr lang="de-DE" sz="1600" b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1</a:t>
                      </a:r>
                      <a:r>
                        <a:rPr lang="de-DE" sz="1600" b="0" baseline="0" dirty="0"/>
                        <a:t> Ziegenkäse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baseline="0" dirty="0"/>
                        <a:t>1 </a:t>
                      </a:r>
                      <a:r>
                        <a:rPr lang="de-DE" sz="1600" b="0" baseline="0" dirty="0" err="1"/>
                        <a:t>Chavroux</a:t>
                      </a:r>
                      <a:r>
                        <a:rPr lang="de-DE" sz="1600" b="0" baseline="0" dirty="0"/>
                        <a:t> </a:t>
                      </a:r>
                      <a:r>
                        <a:rPr lang="de-DE" sz="1600" b="0" baseline="0" dirty="0" err="1"/>
                        <a:t>Tendre</a:t>
                      </a:r>
                      <a:r>
                        <a:rPr lang="de-DE" sz="1600" b="0" baseline="0" dirty="0"/>
                        <a:t> </a:t>
                      </a:r>
                      <a:r>
                        <a:rPr lang="de-DE" sz="1600" b="0" baseline="0" dirty="0" err="1"/>
                        <a:t>Roc</a:t>
                      </a:r>
                      <a:endParaRPr lang="de-DE" sz="1600" b="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baseline="0" dirty="0"/>
                        <a:t>1 </a:t>
                      </a:r>
                      <a:r>
                        <a:rPr lang="de-DE" sz="1600" b="0" baseline="0" dirty="0" err="1"/>
                        <a:t>Cambozola</a:t>
                      </a:r>
                      <a:endParaRPr lang="de-DE" sz="1600" b="0" baseline="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baseline="0" dirty="0"/>
                        <a:t>1 Bio-Brie</a:t>
                      </a:r>
                      <a:endParaRPr lang="de-DE" sz="16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600" b="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6.60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4.90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3.75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4.55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5.15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/>
                        <a:t>3.95</a:t>
                      </a:r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r>
                        <a:rPr lang="de-DE" sz="1600" b="1" dirty="0"/>
                        <a:t>Chili </a:t>
                      </a:r>
                      <a:r>
                        <a:rPr lang="de-DE" sz="1600" b="1" dirty="0" err="1"/>
                        <a:t>con</a:t>
                      </a:r>
                      <a:r>
                        <a:rPr lang="de-DE" sz="1600" b="1" dirty="0"/>
                        <a:t> </a:t>
                      </a:r>
                      <a:r>
                        <a:rPr lang="de-DE" sz="1600" b="1" dirty="0" err="1"/>
                        <a:t>carne</a:t>
                      </a:r>
                      <a:endParaRPr lang="de-DE" sz="1600" b="1" dirty="0"/>
                    </a:p>
                    <a:p>
                      <a:r>
                        <a:rPr lang="de-DE" sz="1600" dirty="0"/>
                        <a:t>800 g Hackfleisch</a:t>
                      </a:r>
                      <a:r>
                        <a:rPr lang="de-DE" sz="1600" baseline="0" dirty="0"/>
                        <a:t> (Rind, </a:t>
                      </a:r>
                      <a:r>
                        <a:rPr lang="de-DE" sz="1600" baseline="0" dirty="0" err="1"/>
                        <a:t>bio</a:t>
                      </a:r>
                      <a:r>
                        <a:rPr lang="de-DE" sz="1600" baseline="0" dirty="0"/>
                        <a:t>)</a:t>
                      </a:r>
                    </a:p>
                    <a:p>
                      <a:r>
                        <a:rPr lang="de-DE" sz="1600" baseline="0" dirty="0"/>
                        <a:t>500 g </a:t>
                      </a:r>
                      <a:r>
                        <a:rPr lang="de-DE" sz="1600" baseline="0" dirty="0" err="1"/>
                        <a:t>Kidney</a:t>
                      </a:r>
                      <a:r>
                        <a:rPr lang="de-DE" sz="1600" baseline="0" dirty="0"/>
                        <a:t> Bohnen</a:t>
                      </a:r>
                    </a:p>
                    <a:p>
                      <a:r>
                        <a:rPr lang="de-DE" sz="1600" baseline="0" dirty="0"/>
                        <a:t>2 Dosen Gemüsemais (je 285 g)</a:t>
                      </a:r>
                    </a:p>
                    <a:p>
                      <a:r>
                        <a:rPr lang="de-DE" sz="1600" baseline="0" dirty="0"/>
                        <a:t>3 Zwiebeln</a:t>
                      </a:r>
                    </a:p>
                    <a:p>
                      <a:r>
                        <a:rPr lang="de-DE" sz="1600" baseline="0" dirty="0"/>
                        <a:t>3 EL Rapsöl (30 g)</a:t>
                      </a:r>
                    </a:p>
                    <a:p>
                      <a:r>
                        <a:rPr lang="de-DE" sz="1600" baseline="0" dirty="0"/>
                        <a:t>3 Dosen </a:t>
                      </a:r>
                      <a:r>
                        <a:rPr lang="de-DE" sz="1600" baseline="0" dirty="0" err="1"/>
                        <a:t>Pelati</a:t>
                      </a:r>
                      <a:r>
                        <a:rPr lang="de-DE" sz="1600" baseline="0" dirty="0"/>
                        <a:t> (je 400 g)</a:t>
                      </a:r>
                    </a:p>
                    <a:p>
                      <a:r>
                        <a:rPr lang="de-DE" sz="1600" baseline="0" dirty="0"/>
                        <a:t>2 EL Tomatenpüree (Thomy;  60 g)</a:t>
                      </a:r>
                    </a:p>
                    <a:p>
                      <a:r>
                        <a:rPr lang="de-DE" sz="1600" baseline="0" dirty="0"/>
                        <a:t>Gewürz</a:t>
                      </a:r>
                      <a:endParaRPr lang="de-CH" sz="16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/>
                      <a:endParaRPr lang="de-CH" sz="16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  <a:p>
                      <a:pPr algn="ctr"/>
                      <a:r>
                        <a:rPr lang="de-DE" sz="1600" dirty="0"/>
                        <a:t>17.60</a:t>
                      </a:r>
                    </a:p>
                    <a:p>
                      <a:pPr algn="ctr"/>
                      <a:r>
                        <a:rPr lang="de-DE" sz="1600" dirty="0"/>
                        <a:t>2.95</a:t>
                      </a:r>
                    </a:p>
                    <a:p>
                      <a:pPr algn="ctr"/>
                      <a:r>
                        <a:rPr lang="de-DE" sz="1600" dirty="0"/>
                        <a:t>1.80</a:t>
                      </a:r>
                    </a:p>
                    <a:p>
                      <a:pPr algn="ctr"/>
                      <a:r>
                        <a:rPr lang="de-DE" sz="1600" dirty="0"/>
                        <a:t>0.80</a:t>
                      </a:r>
                    </a:p>
                    <a:p>
                      <a:pPr algn="ctr"/>
                      <a:r>
                        <a:rPr lang="de-DE" sz="1600" dirty="0"/>
                        <a:t>0.15</a:t>
                      </a:r>
                    </a:p>
                    <a:p>
                      <a:pPr algn="ctr"/>
                      <a:r>
                        <a:rPr lang="de-DE" sz="1600" dirty="0"/>
                        <a:t>4.20</a:t>
                      </a:r>
                    </a:p>
                    <a:p>
                      <a:pPr algn="ctr"/>
                      <a:r>
                        <a:rPr lang="de-DE" sz="1600" dirty="0"/>
                        <a:t>0.55</a:t>
                      </a:r>
                      <a:endParaRPr lang="de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/>
                        <a:t>Fleisch:</a:t>
                      </a:r>
                    </a:p>
                    <a:p>
                      <a:r>
                        <a:rPr lang="de-DE" sz="1600" dirty="0"/>
                        <a:t>200 g </a:t>
                      </a:r>
                      <a:r>
                        <a:rPr lang="de-DE" sz="1600" dirty="0" err="1"/>
                        <a:t>Pastrami</a:t>
                      </a:r>
                      <a:endParaRPr lang="de-DE" sz="1600" dirty="0"/>
                    </a:p>
                    <a:p>
                      <a:r>
                        <a:rPr lang="de-DE" sz="1600" dirty="0"/>
                        <a:t>114 g Bündnerfleisch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  <a:p>
                      <a:pPr algn="ctr"/>
                      <a:r>
                        <a:rPr lang="de-DE" sz="1600" dirty="0"/>
                        <a:t>10.50</a:t>
                      </a:r>
                    </a:p>
                    <a:p>
                      <a:pPr algn="ctr"/>
                      <a:r>
                        <a:rPr lang="de-DE" sz="1600" dirty="0"/>
                        <a:t>10.50</a:t>
                      </a:r>
                      <a:endParaRPr lang="de-CH" sz="1600" dirty="0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de-CH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pPr algn="ctr"/>
                      <a:endParaRPr lang="de-CH" sz="16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de-CH" dirty="0"/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3 Baguette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7.20</a:t>
                      </a:r>
                      <a:endParaRPr lang="de-CH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>
                          <a:solidFill>
                            <a:schemeClr val="tx1"/>
                          </a:solidFill>
                        </a:rPr>
                        <a:t>2 Baguette</a:t>
                      </a:r>
                      <a:endParaRPr lang="de-C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4.80</a:t>
                      </a:r>
                      <a:endParaRPr lang="de-CH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12520">
                <a:tc>
                  <a:txBody>
                    <a:bodyPr/>
                    <a:lstStyle/>
                    <a:p>
                      <a:r>
                        <a:rPr lang="de-DE" sz="1600" b="1" dirty="0"/>
                        <a:t>Gemüse: </a:t>
                      </a:r>
                    </a:p>
                    <a:p>
                      <a:r>
                        <a:rPr lang="de-DE" sz="1600" dirty="0"/>
                        <a:t>1 Glas Bio Cornichons</a:t>
                      </a:r>
                      <a:endParaRPr lang="de-CH" sz="1600" dirty="0"/>
                    </a:p>
                    <a:p>
                      <a:r>
                        <a:rPr lang="de-DE" sz="1600" dirty="0"/>
                        <a:t>1 Glas </a:t>
                      </a:r>
                      <a:r>
                        <a:rPr lang="de-DE" sz="1600" dirty="0" err="1"/>
                        <a:t>Maiskölbchen</a:t>
                      </a:r>
                      <a:endParaRPr lang="de-CH" sz="1600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rote Peperoni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 Bund Radieschen</a:t>
                      </a:r>
                      <a:r>
                        <a:rPr lang="de-DE" sz="1600" b="0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 Bio (Markt)</a:t>
                      </a:r>
                      <a:endParaRPr lang="de-CH" sz="16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sz="1600" dirty="0"/>
                    </a:p>
                    <a:p>
                      <a:pPr algn="ctr"/>
                      <a:r>
                        <a:rPr lang="de-DE" sz="1600" dirty="0"/>
                        <a:t>2.90</a:t>
                      </a:r>
                      <a:endParaRPr lang="de-CH" sz="1600" dirty="0"/>
                    </a:p>
                    <a:p>
                      <a:pPr algn="ctr"/>
                      <a:r>
                        <a:rPr lang="de-DE" sz="1600" dirty="0"/>
                        <a:t>2.50</a:t>
                      </a:r>
                      <a:endParaRPr lang="de-CH" sz="16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1.20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dirty="0"/>
                        <a:t>3.00</a:t>
                      </a:r>
                      <a:endParaRPr lang="de-CH" sz="16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endParaRPr lang="de-C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dirty="0"/>
                        <a:t>Hahnenwasser 2</a:t>
                      </a:r>
                      <a:r>
                        <a:rPr lang="de-DE" sz="1600" baseline="0" dirty="0"/>
                        <a:t> l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0.01</a:t>
                      </a:r>
                      <a:endParaRPr lang="de-CH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Hahnenwasser 2 l</a:t>
                      </a:r>
                      <a:endParaRPr lang="de-CH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600" dirty="0"/>
                        <a:t>0.01</a:t>
                      </a:r>
                      <a:endParaRPr lang="de-CH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TOTAL</a:t>
                      </a:r>
                      <a:endParaRPr lang="de-CH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600" b="1" dirty="0">
                          <a:solidFill>
                            <a:schemeClr val="tx1"/>
                          </a:solidFill>
                        </a:rPr>
                        <a:t>41.81</a:t>
                      </a:r>
                      <a:endParaRPr lang="de-CH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CH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de-DE" sz="1600" b="1" dirty="0"/>
                        <a:t>32.86</a:t>
                      </a:r>
                      <a:endParaRPr lang="de-CH" sz="16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01CFCEAF-2531-6146-91DA-0DD9343E5680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Budget: </a:t>
            </a:r>
            <a:r>
              <a:rPr lang="de-DE" sz="3200" b="1" kern="0" dirty="0">
                <a:solidFill>
                  <a:srgbClr val="91BF14"/>
                </a:solidFill>
              </a:rPr>
              <a:t>Kostenvergleich – Nachtessen </a:t>
            </a:r>
          </a:p>
        </p:txBody>
      </p:sp>
    </p:spTree>
    <p:extLst>
      <p:ext uri="{BB962C8B-B14F-4D97-AF65-F5344CB8AC3E}">
        <p14:creationId xmlns:p14="http://schemas.microsoft.com/office/powerpoint/2010/main" val="1655628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24B793D-A8D3-B34A-81AF-46482FC66E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74360" y="1825625"/>
            <a:ext cx="504543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Zentrale Fragen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Wie werde ich durch den Laden geführt?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Wie werden Aktionen präsentiert?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Wo finde ich den Produktpreis?</a:t>
            </a:r>
          </a:p>
          <a:p>
            <a:endParaRPr lang="de-CH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C3160082-1512-8C24-9BDD-FD91D90A5735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Verkaufsmethoden: </a:t>
            </a:r>
            <a:r>
              <a:rPr lang="de-DE" sz="3200" b="1" dirty="0">
                <a:solidFill>
                  <a:srgbClr val="91BF14"/>
                </a:solidFill>
              </a:rPr>
              <a:t>Der Supermarkt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2F8C1DEE-5A71-73AA-90CD-B41E2C0A0F3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/>
              <a:t>Beachtenswerte Elemente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Regalaufbau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Wege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Extra-Stände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Preisangabe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Gerüche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Farben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Musik</a:t>
            </a:r>
          </a:p>
          <a:p>
            <a:pPr>
              <a:buFont typeface="Arial" charset="0"/>
              <a:buChar char="•"/>
            </a:pPr>
            <a:r>
              <a:rPr lang="de-DE" sz="2200" dirty="0"/>
              <a:t>Kassenzone</a:t>
            </a:r>
            <a:endParaRPr lang="de-CH" sz="2200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08666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4" name="Textplatzhalter 9"/>
          <p:cNvSpPr>
            <a:spLocks noGrp="1"/>
          </p:cNvSpPr>
          <p:nvPr>
            <p:ph type="body" sz="quarter" idx="3"/>
          </p:nvPr>
        </p:nvSpPr>
        <p:spPr bwMode="auto">
          <a:xfrm>
            <a:off x="6096000" y="1280329"/>
            <a:ext cx="4041775" cy="12398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  <a:normAutofit/>
          </a:bodyPr>
          <a:lstStyle/>
          <a:p>
            <a:r>
              <a:rPr lang="de-DE" dirty="0">
                <a:solidFill>
                  <a:srgbClr val="91BF14"/>
                </a:solidFill>
                <a:ea typeface="ＭＳ Ｐゴシック" pitchFamily="34" charset="-128"/>
              </a:rPr>
              <a:t>beachten und vergleichen mit Produkten der „normalen“ Linie:</a:t>
            </a:r>
            <a:endParaRPr lang="de-CH" dirty="0">
              <a:solidFill>
                <a:srgbClr val="91BF14"/>
              </a:solidFill>
              <a:ea typeface="ＭＳ Ｐゴシック" pitchFamily="34" charset="-128"/>
            </a:endParaRPr>
          </a:p>
        </p:txBody>
      </p:sp>
      <p:sp>
        <p:nvSpPr>
          <p:cNvPr id="34825" name="Inhaltsplatzhalter 10"/>
          <p:cNvSpPr>
            <a:spLocks noGrp="1"/>
          </p:cNvSpPr>
          <p:nvPr>
            <p:ph sz="quarter" idx="4"/>
          </p:nvPr>
        </p:nvSpPr>
        <p:spPr bwMode="auto">
          <a:xfrm>
            <a:off x="6189061" y="2754755"/>
            <a:ext cx="4838590" cy="3305249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l"/>
            <a:r>
              <a:rPr lang="de-DE" sz="2200" dirty="0">
                <a:ea typeface="ＭＳ Ｐゴシック" pitchFamily="34" charset="-128"/>
              </a:rPr>
              <a:t>Fruchtanteil, Zuckergehalt</a:t>
            </a:r>
          </a:p>
          <a:p>
            <a:pPr algn="l"/>
            <a:r>
              <a:rPr lang="de-DE" sz="2200" dirty="0">
                <a:ea typeface="ＭＳ Ｐゴシック" pitchFamily="34" charset="-128"/>
              </a:rPr>
              <a:t>Fruchtanteil</a:t>
            </a:r>
          </a:p>
          <a:p>
            <a:pPr algn="l"/>
            <a:r>
              <a:rPr lang="de-DE" sz="2200" dirty="0">
                <a:ea typeface="ＭＳ Ｐゴシック" pitchFamily="34" charset="-128"/>
              </a:rPr>
              <a:t>Fettgehalt, Fleischanteile</a:t>
            </a:r>
          </a:p>
          <a:p>
            <a:pPr algn="l"/>
            <a:r>
              <a:rPr lang="de-DE" sz="2200" dirty="0">
                <a:ea typeface="ＭＳ Ｐゴシック" pitchFamily="34" charset="-128"/>
              </a:rPr>
              <a:t>Fettgehalt, Zutaten</a:t>
            </a:r>
          </a:p>
          <a:p>
            <a:pPr algn="l"/>
            <a:r>
              <a:rPr lang="de-DE" sz="2200" dirty="0">
                <a:ea typeface="ＭＳ Ｐゴシック" pitchFamily="34" charset="-128"/>
              </a:rPr>
              <a:t>Kartoffelanteil, Salzgehalt</a:t>
            </a:r>
          </a:p>
          <a:p>
            <a:pPr algn="l"/>
            <a:r>
              <a:rPr lang="de-DE" sz="2200" dirty="0">
                <a:ea typeface="ＭＳ Ｐゴシック" pitchFamily="34" charset="-128"/>
              </a:rPr>
              <a:t>Fett- und Zuckergehalt, </a:t>
            </a:r>
            <a:r>
              <a:rPr lang="de-DE" sz="2200" dirty="0" err="1">
                <a:ea typeface="ＭＳ Ｐゴシック" pitchFamily="34" charset="-128"/>
              </a:rPr>
              <a:t>Fettart</a:t>
            </a:r>
            <a:endParaRPr lang="de-DE" sz="2200" dirty="0">
              <a:ea typeface="ＭＳ Ｐゴシック" pitchFamily="34" charset="-128"/>
            </a:endParaRPr>
          </a:p>
          <a:p>
            <a:pPr algn="l"/>
            <a:r>
              <a:rPr lang="de-DE" sz="2200" dirty="0">
                <a:ea typeface="ＭＳ Ｐゴシック" pitchFamily="34" charset="-128"/>
              </a:rPr>
              <a:t>Fett- und Zuckergehalt</a:t>
            </a:r>
          </a:p>
          <a:p>
            <a:pPr algn="l"/>
            <a:r>
              <a:rPr lang="de-DE" sz="2200" dirty="0">
                <a:ea typeface="ＭＳ Ｐゴシック" pitchFamily="34" charset="-128"/>
              </a:rPr>
              <a:t>Herkunft</a:t>
            </a:r>
            <a:endParaRPr lang="de-CH" sz="2200" dirty="0">
              <a:ea typeface="ＭＳ Ｐゴシック" pitchFamily="34" charset="-128"/>
            </a:endParaRPr>
          </a:p>
        </p:txBody>
      </p:sp>
      <p:sp>
        <p:nvSpPr>
          <p:cNvPr id="11" name="Inhaltsplatzhalter 8"/>
          <p:cNvSpPr>
            <a:spLocks noGrp="1"/>
          </p:cNvSpPr>
          <p:nvPr>
            <p:ph sz="half" idx="2"/>
          </p:nvPr>
        </p:nvSpPr>
        <p:spPr>
          <a:xfrm>
            <a:off x="1164349" y="2754756"/>
            <a:ext cx="4040187" cy="3095625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de-CH" sz="2200" dirty="0"/>
              <a:t>Joghurt</a:t>
            </a:r>
          </a:p>
          <a:p>
            <a:pPr algn="l">
              <a:defRPr/>
            </a:pPr>
            <a:r>
              <a:rPr lang="de-CH" sz="2200" dirty="0"/>
              <a:t>Konfitüre</a:t>
            </a:r>
          </a:p>
          <a:p>
            <a:pPr algn="l">
              <a:defRPr/>
            </a:pPr>
            <a:r>
              <a:rPr lang="de-CH" sz="2200" dirty="0"/>
              <a:t>Wurst/Fleisch</a:t>
            </a:r>
          </a:p>
          <a:p>
            <a:pPr algn="l">
              <a:defRPr/>
            </a:pPr>
            <a:r>
              <a:rPr lang="de-CH" sz="2200" dirty="0"/>
              <a:t>Pizza</a:t>
            </a:r>
          </a:p>
          <a:p>
            <a:pPr algn="l">
              <a:defRPr/>
            </a:pPr>
            <a:r>
              <a:rPr lang="de-CH" sz="2200" dirty="0"/>
              <a:t>Rösti</a:t>
            </a:r>
          </a:p>
          <a:p>
            <a:pPr algn="l">
              <a:defRPr/>
            </a:pPr>
            <a:r>
              <a:rPr lang="de-CH" sz="2200" dirty="0"/>
              <a:t>Gebäck</a:t>
            </a:r>
          </a:p>
          <a:p>
            <a:pPr algn="l">
              <a:defRPr/>
            </a:pPr>
            <a:r>
              <a:rPr lang="de-DE" sz="2200" dirty="0"/>
              <a:t>Frühstücksflocken</a:t>
            </a:r>
            <a:endParaRPr lang="de-CH" sz="2200" dirty="0"/>
          </a:p>
          <a:p>
            <a:pPr algn="l">
              <a:defRPr/>
            </a:pPr>
            <a:r>
              <a:rPr lang="de-CH" sz="2200" dirty="0"/>
              <a:t>Reis, Teigwaren</a:t>
            </a:r>
          </a:p>
          <a:p>
            <a:pPr marL="0" indent="0">
              <a:buNone/>
              <a:defRPr/>
            </a:pPr>
            <a:endParaRPr lang="de-CH" sz="2200" dirty="0"/>
          </a:p>
        </p:txBody>
      </p:sp>
      <p:pic>
        <p:nvPicPr>
          <p:cNvPr id="7" name="Picture 15" descr="http://blogs.teamtbb.com/keeganwilliams/files/2009/06/255_prix_garantie_chocolat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64349" y="1244545"/>
            <a:ext cx="1257921" cy="1159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7" descr="http://www.internetdiscount.ch/_cache/ID/cat_1658_20111103105229_165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2270" y="1038536"/>
            <a:ext cx="1571625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BE4CD04C-6F48-4727-2913-97F58A3B6A33}"/>
              </a:ext>
            </a:extLst>
          </p:cNvPr>
          <p:cNvSpPr txBox="1">
            <a:spLocks/>
          </p:cNvSpPr>
          <p:nvPr/>
        </p:nvSpPr>
        <p:spPr>
          <a:xfrm>
            <a:off x="1022460" y="339651"/>
            <a:ext cx="9770457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Verpackungsinformationen: </a:t>
            </a:r>
            <a:r>
              <a:rPr lang="de-DE" sz="3200" b="1" dirty="0">
                <a:solidFill>
                  <a:srgbClr val="91BF14"/>
                </a:solidFill>
              </a:rPr>
              <a:t>Produkte der Billig-Linien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505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9"/>
          <p:cNvSpPr txBox="1">
            <a:spLocks noChangeArrowheads="1"/>
          </p:cNvSpPr>
          <p:nvPr/>
        </p:nvSpPr>
        <p:spPr bwMode="auto">
          <a:xfrm>
            <a:off x="4358230" y="4517706"/>
            <a:ext cx="17287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50 g Tomme</a:t>
            </a:r>
          </a:p>
          <a:p>
            <a:pPr eaLnBrk="1" hangingPunct="1"/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140 mg Ca</a:t>
            </a:r>
          </a:p>
          <a:p>
            <a:pPr eaLnBrk="1" hangingPunct="1"/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1.00 Fr.</a:t>
            </a:r>
          </a:p>
        </p:txBody>
      </p:sp>
      <p:sp>
        <p:nvSpPr>
          <p:cNvPr id="16388" name="Text Box 21"/>
          <p:cNvSpPr txBox="1">
            <a:spLocks noChangeArrowheads="1"/>
          </p:cNvSpPr>
          <p:nvPr/>
        </p:nvSpPr>
        <p:spPr bwMode="auto">
          <a:xfrm>
            <a:off x="6260283" y="4517706"/>
            <a:ext cx="13271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30 g Käse</a:t>
            </a:r>
          </a:p>
          <a:p>
            <a:pPr eaLnBrk="1" hangingPunct="1">
              <a:spcBef>
                <a:spcPct val="50000"/>
              </a:spcBef>
            </a:pPr>
            <a:b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300 mg Ca</a:t>
            </a:r>
            <a:b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60 Rp.</a:t>
            </a:r>
          </a:p>
        </p:txBody>
      </p:sp>
      <p:sp>
        <p:nvSpPr>
          <p:cNvPr id="16396" name="Text Box 21"/>
          <p:cNvSpPr txBox="1">
            <a:spLocks noChangeArrowheads="1"/>
          </p:cNvSpPr>
          <p:nvPr/>
        </p:nvSpPr>
        <p:spPr bwMode="auto">
          <a:xfrm>
            <a:off x="7674103" y="4526270"/>
            <a:ext cx="214558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 l Mineralwasser</a:t>
            </a:r>
          </a:p>
          <a:p>
            <a:pPr eaLnBrk="1" hangingPunct="1">
              <a:spcBef>
                <a:spcPct val="50000"/>
              </a:spcBef>
            </a:pPr>
            <a:b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100-3690 mg Ca</a:t>
            </a:r>
            <a:b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ca. 73 Rp.</a:t>
            </a:r>
          </a:p>
        </p:txBody>
      </p:sp>
      <p:sp>
        <p:nvSpPr>
          <p:cNvPr id="16399" name="Textfeld 1"/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033752" y="286608"/>
            <a:ext cx="9867449" cy="535531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de-CH" sz="3200" b="1" dirty="0">
                <a:solidFill>
                  <a:srgbClr val="91BF14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Alternative Calciumquellen im Preisvergleich</a:t>
            </a:r>
          </a:p>
        </p:txBody>
      </p:sp>
      <p:sp>
        <p:nvSpPr>
          <p:cNvPr id="17" name="Text Box 27"/>
          <p:cNvSpPr txBox="1">
            <a:spLocks noChangeArrowheads="1"/>
          </p:cNvSpPr>
          <p:nvPr/>
        </p:nvSpPr>
        <p:spPr bwMode="auto">
          <a:xfrm rot="19260368">
            <a:off x="9432251" y="1364509"/>
            <a:ext cx="2120900" cy="707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2000" dirty="0">
                <a:solidFill>
                  <a:schemeClr val="bg1"/>
                </a:solidFill>
                <a:latin typeface="+mn-lt"/>
              </a:rPr>
              <a:t>Ungefähre Preise, 2026</a:t>
            </a:r>
          </a:p>
        </p:txBody>
      </p:sp>
      <p:pic>
        <p:nvPicPr>
          <p:cNvPr id="3" name="Grafik 2" descr="Ein Bild, das Entwurf, Design enthält.&#10;&#10;Automatisch generierte Beschreibung">
            <a:extLst>
              <a:ext uri="{FF2B5EF4-FFF2-40B4-BE49-F238E27FC236}">
                <a16:creationId xmlns:a16="http://schemas.microsoft.com/office/drawing/2014/main" id="{E092E2E6-48CA-691A-286A-70DA68E7E4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0799" y="200025"/>
            <a:ext cx="1625122" cy="115212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F5F880BB-FB87-4DD0-1534-58EEACFFD1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2284" y="2455590"/>
            <a:ext cx="1625122" cy="144582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854C6FD2-43D4-B2BC-2E0B-1E5681614F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68977" y="2451622"/>
            <a:ext cx="1502247" cy="1445825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64E3E127-EE14-05CB-947B-FC5BB707C1E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75889" y="2660816"/>
            <a:ext cx="1322223" cy="138430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9FF675D-FA7A-CF34-F974-11C31B42BF2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034624">
            <a:off x="4533502" y="2642401"/>
            <a:ext cx="846539" cy="106426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BCDE455-4EC4-0DD1-1911-0A3A4439F8E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23570" y="1207131"/>
            <a:ext cx="1139300" cy="2780057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CEB56C3F-CE7C-EDF7-AAF3-C79B3F82A68B}"/>
              </a:ext>
            </a:extLst>
          </p:cNvPr>
          <p:cNvSpPr/>
          <p:nvPr/>
        </p:nvSpPr>
        <p:spPr>
          <a:xfrm>
            <a:off x="8394957" y="2883587"/>
            <a:ext cx="703877" cy="6513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853B3DC-FE63-3AA3-5C96-8B9C5F085125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55893" y="2545209"/>
            <a:ext cx="1502247" cy="1181768"/>
          </a:xfrm>
          <a:prstGeom prst="rect">
            <a:avLst/>
          </a:prstGeom>
        </p:spPr>
      </p:pic>
      <p:sp>
        <p:nvSpPr>
          <p:cNvPr id="14" name="Text Box 9">
            <a:extLst>
              <a:ext uri="{FF2B5EF4-FFF2-40B4-BE49-F238E27FC236}">
                <a16:creationId xmlns:a16="http://schemas.microsoft.com/office/drawing/2014/main" id="{668235C4-40CB-92E5-5558-A888FA2F2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4994" y="4517706"/>
            <a:ext cx="17287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150 g Joghurt</a:t>
            </a:r>
          </a:p>
          <a:p>
            <a:pPr eaLnBrk="1" hangingPunct="1"/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240 mg Ca</a:t>
            </a:r>
          </a:p>
          <a:p>
            <a:pPr eaLnBrk="1" hangingPunct="1"/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63 Rp.</a:t>
            </a:r>
          </a:p>
        </p:txBody>
      </p:sp>
      <p:sp>
        <p:nvSpPr>
          <p:cNvPr id="19" name="Text Box 21">
            <a:extLst>
              <a:ext uri="{FF2B5EF4-FFF2-40B4-BE49-F238E27FC236}">
                <a16:creationId xmlns:a16="http://schemas.microsoft.com/office/drawing/2014/main" id="{711FD222-6782-DBBB-EE5D-D87C3BEAA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5037" y="4526270"/>
            <a:ext cx="214558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 l Trinkwasser</a:t>
            </a:r>
          </a:p>
          <a:p>
            <a:pPr eaLnBrk="1" hangingPunct="1">
              <a:spcBef>
                <a:spcPct val="50000"/>
              </a:spcBef>
            </a:pPr>
            <a:b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je nach Region</a:t>
            </a:r>
            <a:b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Weniger als 1 Rp.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008CF8F9-88A8-5B7A-6340-AE185A65C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281" y="4526270"/>
            <a:ext cx="17287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2 dl Milch</a:t>
            </a:r>
          </a:p>
          <a:p>
            <a:pPr eaLnBrk="1" hangingPunct="1"/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240 mg Ca</a:t>
            </a:r>
          </a:p>
          <a:p>
            <a:pPr eaLnBrk="1" hangingPunct="1"/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35 Rp.</a:t>
            </a:r>
          </a:p>
        </p:txBody>
      </p:sp>
    </p:spTree>
    <p:extLst>
      <p:ext uri="{BB962C8B-B14F-4D97-AF65-F5344CB8AC3E}">
        <p14:creationId xmlns:p14="http://schemas.microsoft.com/office/powerpoint/2010/main" val="3426261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5"/>
          <p:cNvSpPr txBox="1">
            <a:spLocks noChangeArrowheads="1"/>
          </p:cNvSpPr>
          <p:nvPr/>
        </p:nvSpPr>
        <p:spPr bwMode="auto">
          <a:xfrm>
            <a:off x="4572110" y="5248131"/>
            <a:ext cx="251953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4.00 Fr.</a:t>
            </a: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120 g </a:t>
            </a:r>
            <a:r>
              <a:rPr lang="de-DE" b="0" dirty="0" err="1">
                <a:latin typeface="Arial" panose="020B0604020202020204" pitchFamily="34" charset="0"/>
                <a:cs typeface="Arial" panose="020B0604020202020204" pitchFamily="34" charset="0"/>
              </a:rPr>
              <a:t>Pouletbrust</a:t>
            </a: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, aus Schweizer Aufzucht</a:t>
            </a:r>
          </a:p>
        </p:txBody>
      </p:sp>
      <p:sp>
        <p:nvSpPr>
          <p:cNvPr id="15363" name="Text Box 8"/>
          <p:cNvSpPr txBox="1">
            <a:spLocks noChangeArrowheads="1"/>
          </p:cNvSpPr>
          <p:nvPr/>
        </p:nvSpPr>
        <p:spPr bwMode="auto">
          <a:xfrm>
            <a:off x="9566244" y="5225586"/>
            <a:ext cx="2243737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5.20 Fr.</a:t>
            </a: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100 g </a:t>
            </a:r>
            <a:r>
              <a:rPr lang="de-DE" b="0" dirty="0" err="1">
                <a:latin typeface="Arial" panose="020B0604020202020204" pitchFamily="34" charset="0"/>
                <a:cs typeface="Arial" panose="020B0604020202020204" pitchFamily="34" charset="0"/>
              </a:rPr>
              <a:t>Rindsplätzli</a:t>
            </a: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b="0" dirty="0" err="1">
                <a:latin typeface="Arial" panose="020B0604020202020204" pitchFamily="34" charset="0"/>
                <a:cs typeface="Arial" panose="020B0604020202020204" pitchFamily="34" charset="0"/>
              </a:rPr>
              <a:t>Naturaplan</a:t>
            </a:r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4" name="Text Box 19"/>
          <p:cNvSpPr txBox="1">
            <a:spLocks noChangeArrowheads="1"/>
          </p:cNvSpPr>
          <p:nvPr/>
        </p:nvSpPr>
        <p:spPr bwMode="auto">
          <a:xfrm>
            <a:off x="633841" y="5294836"/>
            <a:ext cx="210104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93 Rp. </a:t>
            </a: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60 g grüne Linsen + 120 g Reis</a:t>
            </a:r>
          </a:p>
        </p:txBody>
      </p:sp>
      <p:sp>
        <p:nvSpPr>
          <p:cNvPr id="15365" name="Text Box 21"/>
          <p:cNvSpPr txBox="1">
            <a:spLocks noChangeArrowheads="1"/>
          </p:cNvSpPr>
          <p:nvPr/>
        </p:nvSpPr>
        <p:spPr bwMode="auto">
          <a:xfrm>
            <a:off x="2981729" y="5294836"/>
            <a:ext cx="1590381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86 </a:t>
            </a:r>
            <a:r>
              <a:rPr lang="de-DE" dirty="0" err="1"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2 Eier</a:t>
            </a:r>
          </a:p>
          <a:p>
            <a:pPr eaLnBrk="1" hangingPunct="1">
              <a:spcBef>
                <a:spcPct val="50000"/>
              </a:spcBef>
            </a:pPr>
            <a:endParaRPr lang="de-DE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366" name="Text Box 27"/>
          <p:cNvSpPr txBox="1">
            <a:spLocks noChangeArrowheads="1"/>
          </p:cNvSpPr>
          <p:nvPr/>
        </p:nvSpPr>
        <p:spPr bwMode="auto">
          <a:xfrm rot="20042668">
            <a:off x="8628512" y="1386607"/>
            <a:ext cx="2120900" cy="7694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sz="2200" dirty="0">
                <a:solidFill>
                  <a:schemeClr val="bg1"/>
                </a:solidFill>
                <a:latin typeface="Calibri  "/>
                <a:cs typeface="Arial" panose="020B0604020202020204" pitchFamily="34" charset="0"/>
              </a:rPr>
              <a:t>Ungefähre Preise, 2026</a:t>
            </a:r>
          </a:p>
        </p:txBody>
      </p:sp>
      <p:sp>
        <p:nvSpPr>
          <p:cNvPr id="15373" name="Text Box 8"/>
          <p:cNvSpPr txBox="1">
            <a:spLocks noChangeArrowheads="1"/>
          </p:cNvSpPr>
          <p:nvPr/>
        </p:nvSpPr>
        <p:spPr bwMode="auto">
          <a:xfrm>
            <a:off x="7180391" y="5248131"/>
            <a:ext cx="2237858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dirty="0">
                <a:latin typeface="Arial" panose="020B0604020202020204" pitchFamily="34" charset="0"/>
                <a:cs typeface="Arial" panose="020B0604020202020204" pitchFamily="34" charset="0"/>
              </a:rPr>
              <a:t>3.80 Fr.</a:t>
            </a:r>
          </a:p>
          <a:p>
            <a:pPr eaLnBrk="1" hangingPunct="1">
              <a:spcBef>
                <a:spcPct val="50000"/>
              </a:spcBef>
            </a:pP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100 g </a:t>
            </a:r>
            <a:r>
              <a:rPr lang="de-DE" b="0" dirty="0" err="1">
                <a:latin typeface="Arial" panose="020B0604020202020204" pitchFamily="34" charset="0"/>
                <a:cs typeface="Arial" panose="020B0604020202020204" pitchFamily="34" charset="0"/>
              </a:rPr>
              <a:t>Goldbutt</a:t>
            </a:r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-Filet, tiefgekühlt</a:t>
            </a:r>
          </a:p>
        </p:txBody>
      </p:sp>
      <p:sp>
        <p:nvSpPr>
          <p:cNvPr id="4" name="Textfeld 2">
            <a:extLst>
              <a:ext uri="{FF2B5EF4-FFF2-40B4-BE49-F238E27FC236}">
                <a16:creationId xmlns:a16="http://schemas.microsoft.com/office/drawing/2014/main" id="{7D84131D-A715-98E0-12E9-E9FAD7E86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8447" y="2691688"/>
            <a:ext cx="190308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59 Rp. pro 100 g</a:t>
            </a:r>
          </a:p>
        </p:txBody>
      </p:sp>
      <p:sp>
        <p:nvSpPr>
          <p:cNvPr id="5" name="Textfeld 8">
            <a:extLst>
              <a:ext uri="{FF2B5EF4-FFF2-40B4-BE49-F238E27FC236}">
                <a16:creationId xmlns:a16="http://schemas.microsoft.com/office/drawing/2014/main" id="{CABE3A7B-12D3-B04D-1061-270FA8C08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6708" y="2691688"/>
            <a:ext cx="20313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b="0" dirty="0">
                <a:latin typeface="Arial" panose="020B0604020202020204" pitchFamily="34" charset="0"/>
                <a:cs typeface="Arial" panose="020B0604020202020204" pitchFamily="34" charset="0"/>
              </a:rPr>
              <a:t>76 Rp.  pro 100 g </a:t>
            </a:r>
          </a:p>
        </p:txBody>
      </p:sp>
      <p:pic>
        <p:nvPicPr>
          <p:cNvPr id="6" name="Grafik 5" descr="Ein Bild, das Entwurf enthält.&#10;&#10;Automatisch generierte Beschreibung">
            <a:extLst>
              <a:ext uri="{FF2B5EF4-FFF2-40B4-BE49-F238E27FC236}">
                <a16:creationId xmlns:a16="http://schemas.microsoft.com/office/drawing/2014/main" id="{C117BE98-2D75-4767-AC0C-742E69DAC6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42" y="248038"/>
            <a:ext cx="2465773" cy="1125017"/>
          </a:xfrm>
          <a:prstGeom prst="rect">
            <a:avLst/>
          </a:prstGeom>
        </p:spPr>
      </p:pic>
      <p:sp>
        <p:nvSpPr>
          <p:cNvPr id="9" name="Textfeld 1">
            <a:extLst>
              <a:ext uri="{FF2B5EF4-FFF2-40B4-BE49-F238E27FC236}">
                <a16:creationId xmlns:a16="http://schemas.microsoft.com/office/drawing/2014/main" id="{07A33237-8CC1-FF04-C6BE-81618C958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6950" y="286608"/>
            <a:ext cx="9214251" cy="53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200" b="1" dirty="0">
                <a:solidFill>
                  <a:srgbClr val="91BF14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Alternative Proteinquellen im Preisvergleich</a:t>
            </a:r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5A25D9DF-244A-BF85-15E7-D4D147265EDD}"/>
              </a:ext>
            </a:extLst>
          </p:cNvPr>
          <p:cNvGrpSpPr/>
          <p:nvPr/>
        </p:nvGrpSpPr>
        <p:grpSpPr>
          <a:xfrm>
            <a:off x="232088" y="3303256"/>
            <a:ext cx="2591545" cy="1961502"/>
            <a:chOff x="232088" y="3303256"/>
            <a:chExt cx="2591545" cy="1961502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8BC97E76-EEE5-7795-868B-F64149F40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94953" y="3754489"/>
              <a:ext cx="1928680" cy="1510269"/>
            </a:xfrm>
            <a:prstGeom prst="rect">
              <a:avLst/>
            </a:prstGeom>
          </p:spPr>
        </p:pic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2719C83A-FF4D-134A-DD0D-9AA75F8EF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980" b="8998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32088" y="3303256"/>
              <a:ext cx="1954699" cy="1839003"/>
            </a:xfrm>
            <a:prstGeom prst="rect">
              <a:avLst/>
            </a:prstGeom>
          </p:spPr>
        </p:pic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4846B9C1-32CB-8A5F-B4D2-E8F718FF4DD7}"/>
              </a:ext>
            </a:extLst>
          </p:cNvPr>
          <p:cNvGrpSpPr/>
          <p:nvPr/>
        </p:nvGrpSpPr>
        <p:grpSpPr>
          <a:xfrm>
            <a:off x="2992516" y="3702975"/>
            <a:ext cx="1224452" cy="1363076"/>
            <a:chOff x="3831997" y="3706039"/>
            <a:chExt cx="1224452" cy="1363076"/>
          </a:xfrm>
        </p:grpSpPr>
        <p:pic>
          <p:nvPicPr>
            <p:cNvPr id="19" name="Grafik 18">
              <a:extLst>
                <a:ext uri="{FF2B5EF4-FFF2-40B4-BE49-F238E27FC236}">
                  <a16:creationId xmlns:a16="http://schemas.microsoft.com/office/drawing/2014/main" id="{7ADE49BC-63E9-9C14-FB86-00FB753AD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209391" y="3706039"/>
              <a:ext cx="847058" cy="933585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97A509CC-8658-54DE-52C6-D451388C5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31997" y="4135530"/>
              <a:ext cx="847058" cy="933585"/>
            </a:xfrm>
            <a:prstGeom prst="rect">
              <a:avLst/>
            </a:prstGeom>
          </p:spPr>
        </p:pic>
      </p:grpSp>
      <p:pic>
        <p:nvPicPr>
          <p:cNvPr id="20" name="Grafik 19">
            <a:extLst>
              <a:ext uri="{FF2B5EF4-FFF2-40B4-BE49-F238E27FC236}">
                <a16:creationId xmlns:a16="http://schemas.microsoft.com/office/drawing/2014/main" id="{1080A57E-8ABD-D601-02A6-27D71DCB1C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94362" y="4099072"/>
            <a:ext cx="1706441" cy="1074975"/>
          </a:xfrm>
          <a:prstGeom prst="rect">
            <a:avLst/>
          </a:prstGeom>
        </p:spPr>
      </p:pic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89A7003-7A03-EBB1-3FB0-54EB16001A90}"/>
              </a:ext>
            </a:extLst>
          </p:cNvPr>
          <p:cNvGrpSpPr/>
          <p:nvPr/>
        </p:nvGrpSpPr>
        <p:grpSpPr>
          <a:xfrm>
            <a:off x="6929572" y="3831679"/>
            <a:ext cx="1976567" cy="1381726"/>
            <a:chOff x="7441682" y="3867048"/>
            <a:chExt cx="1976567" cy="1381726"/>
          </a:xfrm>
        </p:grpSpPr>
        <p:pic>
          <p:nvPicPr>
            <p:cNvPr id="15" name="Grafik 14">
              <a:extLst>
                <a:ext uri="{FF2B5EF4-FFF2-40B4-BE49-F238E27FC236}">
                  <a16:creationId xmlns:a16="http://schemas.microsoft.com/office/drawing/2014/main" id="{DE580DDE-25DE-0524-C7D5-937C1A0CE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5400000">
              <a:off x="7836690" y="3760829"/>
              <a:ext cx="487055" cy="699494"/>
            </a:xfrm>
            <a:prstGeom prst="rect">
              <a:avLst/>
            </a:prstGeom>
          </p:spPr>
        </p:pic>
        <p:pic>
          <p:nvPicPr>
            <p:cNvPr id="21" name="Grafik 20">
              <a:extLst>
                <a:ext uri="{FF2B5EF4-FFF2-40B4-BE49-F238E27FC236}">
                  <a16:creationId xmlns:a16="http://schemas.microsoft.com/office/drawing/2014/main" id="{707915A9-C5D8-E0E2-E7FB-487215AFD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441682" y="4173799"/>
              <a:ext cx="1976567" cy="1074975"/>
            </a:xfrm>
            <a:prstGeom prst="rect">
              <a:avLst/>
            </a:prstGeom>
          </p:spPr>
        </p:pic>
      </p:grpSp>
      <p:pic>
        <p:nvPicPr>
          <p:cNvPr id="10" name="Grafik 9">
            <a:extLst>
              <a:ext uri="{FF2B5EF4-FFF2-40B4-BE49-F238E27FC236}">
                <a16:creationId xmlns:a16="http://schemas.microsoft.com/office/drawing/2014/main" id="{7F3D5A35-71FD-5B27-B94F-802F938294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97341" y="1182667"/>
            <a:ext cx="1040233" cy="186537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DAABFE8-D316-6244-6051-8303E0EC593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0406" y="1245005"/>
            <a:ext cx="1028400" cy="1803038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FA6E7AB9-04C6-BD96-C49E-15DA2D136FB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9140" y="3705550"/>
            <a:ext cx="1238972" cy="122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9235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feld 1"/>
          <p:cNvSpPr txBox="1">
            <a:spLocks noChangeArrowheads="1"/>
          </p:cNvSpPr>
          <p:nvPr/>
        </p:nvSpPr>
        <p:spPr bwMode="auto">
          <a:xfrm>
            <a:off x="1094282" y="443649"/>
            <a:ext cx="92308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3200" dirty="0">
                <a:latin typeface="+mj-lt"/>
              </a:rPr>
              <a:t>Budget: </a:t>
            </a:r>
            <a:r>
              <a:rPr lang="de-DE" sz="3200" dirty="0">
                <a:solidFill>
                  <a:srgbClr val="91BF14"/>
                </a:solidFill>
                <a:latin typeface="+mj-lt"/>
              </a:rPr>
              <a:t>Kinderlebensmittel</a:t>
            </a:r>
          </a:p>
        </p:txBody>
      </p:sp>
      <p:pic>
        <p:nvPicPr>
          <p:cNvPr id="15" name="Grafik 9" descr="DSC_0078"/>
          <p:cNvPicPr>
            <a:picLocks noGrp="1" noChangeAspect="1"/>
          </p:cNvPicPr>
          <p:nvPr isPhoto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9734" y="1628801"/>
            <a:ext cx="1499815" cy="201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feld 1"/>
          <p:cNvSpPr txBox="1">
            <a:spLocks noChangeArrowheads="1"/>
          </p:cNvSpPr>
          <p:nvPr/>
        </p:nvSpPr>
        <p:spPr bwMode="auto">
          <a:xfrm>
            <a:off x="1382623" y="3682805"/>
            <a:ext cx="3719825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000" b="0" dirty="0">
                <a:latin typeface="+mj-lt"/>
              </a:rPr>
              <a:t>4x100g 4.25   (1.06 / 100g)</a:t>
            </a:r>
          </a:p>
          <a:p>
            <a:pPr eaLnBrk="1" hangingPunct="1"/>
            <a:endParaRPr lang="de-DE" sz="2000" b="0" dirty="0">
              <a:latin typeface="+mj-lt"/>
            </a:endParaRPr>
          </a:p>
          <a:p>
            <a:pPr eaLnBrk="1" hangingPunct="1"/>
            <a:r>
              <a:rPr lang="de-DE" sz="2000" b="0" dirty="0">
                <a:latin typeface="+mj-lt"/>
              </a:rPr>
              <a:t>Coop-Butterkekse   0.63 / 100 g</a:t>
            </a:r>
          </a:p>
          <a:p>
            <a:pPr eaLnBrk="1" hangingPunct="1"/>
            <a:r>
              <a:rPr lang="de-DE" sz="2000" b="0" dirty="0">
                <a:latin typeface="+mj-lt"/>
              </a:rPr>
              <a:t>Naturjoghurt            0.34 / 100g</a:t>
            </a:r>
          </a:p>
          <a:p>
            <a:pPr eaLnBrk="1" hangingPunct="1"/>
            <a:endParaRPr lang="de-CH" sz="2000" b="0" dirty="0">
              <a:latin typeface="+mj-lt"/>
            </a:endParaRPr>
          </a:p>
        </p:txBody>
      </p:sp>
      <p:pic>
        <p:nvPicPr>
          <p:cNvPr id="17" name="Grafik 10" descr="DSC_0083"/>
          <p:cNvPicPr>
            <a:picLocks noGrp="1" noChangeAspect="1"/>
          </p:cNvPicPr>
          <p:nvPr isPhoto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20417" y="1628801"/>
            <a:ext cx="1551166" cy="2010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2"/>
          <p:cNvSpPr txBox="1">
            <a:spLocks noChangeArrowheads="1"/>
          </p:cNvSpPr>
          <p:nvPr/>
        </p:nvSpPr>
        <p:spPr bwMode="auto">
          <a:xfrm>
            <a:off x="5139559" y="3665626"/>
            <a:ext cx="319594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000" b="0" dirty="0">
                <a:latin typeface="+mj-lt"/>
              </a:rPr>
              <a:t>4.50 / Liter</a:t>
            </a:r>
          </a:p>
          <a:p>
            <a:pPr eaLnBrk="1" hangingPunct="1"/>
            <a:endParaRPr lang="de-DE" sz="2000" b="0" dirty="0">
              <a:latin typeface="+mj-lt"/>
            </a:endParaRPr>
          </a:p>
          <a:p>
            <a:pPr eaLnBrk="1" hangingPunct="1"/>
            <a:r>
              <a:rPr lang="de-DE" sz="2000" b="0" dirty="0">
                <a:latin typeface="+mj-lt"/>
              </a:rPr>
              <a:t>Bio-Vollmilch   ca. 1.85 / Liter</a:t>
            </a:r>
          </a:p>
          <a:p>
            <a:pPr eaLnBrk="1" hangingPunct="1"/>
            <a:r>
              <a:rPr lang="de-DE" sz="2000" b="0" dirty="0">
                <a:latin typeface="+mj-lt"/>
              </a:rPr>
              <a:t>Vollmilch          ca. 1.55 / Liter</a:t>
            </a:r>
            <a:endParaRPr lang="de-CH" sz="2000" b="0" dirty="0">
              <a:latin typeface="+mj-lt"/>
            </a:endParaRPr>
          </a:p>
        </p:txBody>
      </p:sp>
      <p:graphicFrame>
        <p:nvGraphicFramePr>
          <p:cNvPr id="21" name="Tabel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712749"/>
              </p:ext>
            </p:extLst>
          </p:nvPr>
        </p:nvGraphicFramePr>
        <p:xfrm>
          <a:off x="7499245" y="2256836"/>
          <a:ext cx="3993818" cy="991362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2979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2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86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5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2000" dirty="0">
                          <a:effectLst/>
                        </a:rPr>
                        <a:t>Baby </a:t>
                      </a:r>
                      <a:r>
                        <a:rPr lang="en-US" sz="2000" dirty="0" err="1">
                          <a:effectLst/>
                        </a:rPr>
                        <a:t>Bel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kg=76 </a:t>
                      </a:r>
                      <a:r>
                        <a:rPr lang="en-US" sz="2000" dirty="0" err="1">
                          <a:effectLst/>
                        </a:rPr>
                        <a:t>Stck</a:t>
                      </a:r>
                      <a:r>
                        <a:rPr lang="en-US" sz="2000" dirty="0">
                          <a:effectLst/>
                        </a:rPr>
                        <a:t>.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19,-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Gruyère</a:t>
                      </a:r>
                      <a:endParaRPr lang="de-CH" sz="200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kg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18,-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55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St. </a:t>
                      </a:r>
                      <a:r>
                        <a:rPr lang="en-US" sz="2000" dirty="0" err="1">
                          <a:effectLst/>
                        </a:rPr>
                        <a:t>Paulin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 kg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13,-</a:t>
                      </a:r>
                      <a:endParaRPr lang="de-CH" sz="2000" dirty="0">
                        <a:effectLst/>
                        <a:latin typeface="Arial"/>
                        <a:ea typeface="Cambria"/>
                        <a:cs typeface="Times New Roman"/>
                      </a:endParaRPr>
                    </a:p>
                  </a:txBody>
                  <a:tcPr marL="68566" marR="68566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" name="Textfeld 1"/>
          <p:cNvSpPr txBox="1">
            <a:spLocks noChangeArrowheads="1"/>
          </p:cNvSpPr>
          <p:nvPr/>
        </p:nvSpPr>
        <p:spPr bwMode="auto">
          <a:xfrm>
            <a:off x="1382623" y="5894553"/>
            <a:ext cx="787558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de-DE" sz="2400" dirty="0"/>
              <a:t>Kleinkinder brauchen keine speziellen Lebensmittel.</a:t>
            </a:r>
            <a:endParaRPr lang="de-CH" sz="2400" dirty="0"/>
          </a:p>
        </p:txBody>
      </p:sp>
    </p:spTree>
    <p:extLst>
      <p:ext uri="{BB962C8B-B14F-4D97-AF65-F5344CB8AC3E}">
        <p14:creationId xmlns:p14="http://schemas.microsoft.com/office/powerpoint/2010/main" val="2143534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577745"/>
              </p:ext>
            </p:extLst>
          </p:nvPr>
        </p:nvGraphicFramePr>
        <p:xfrm>
          <a:off x="4766734" y="1575182"/>
          <a:ext cx="6096000" cy="488838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68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12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364">
                <a:tc>
                  <a:txBody>
                    <a:bodyPr/>
                    <a:lstStyle/>
                    <a:p>
                      <a:r>
                        <a:rPr lang="de-DE" dirty="0"/>
                        <a:t>Bio-Butterkekse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1.26 je 100g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9 % Fett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/>
                        <a:t>21% Zucker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9815">
                <a:tc>
                  <a:txBody>
                    <a:bodyPr/>
                    <a:lstStyle/>
                    <a:p>
                      <a:r>
                        <a:rPr lang="de-DE" dirty="0" err="1"/>
                        <a:t>Qualité</a:t>
                      </a:r>
                      <a:r>
                        <a:rPr lang="de-DE" dirty="0"/>
                        <a:t> &amp; Prix Butterkekse</a:t>
                      </a:r>
                    </a:p>
                    <a:p>
                      <a:endParaRPr lang="de-CH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0.63 je 100g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11% Fett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25% Zucker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99381">
                <a:tc>
                  <a:txBody>
                    <a:bodyPr/>
                    <a:lstStyle/>
                    <a:p>
                      <a:endParaRPr lang="de-DE" dirty="0"/>
                    </a:p>
                    <a:p>
                      <a:r>
                        <a:rPr lang="de-DE" dirty="0"/>
                        <a:t>M-Bio</a:t>
                      </a:r>
                      <a:r>
                        <a:rPr lang="de-DE" baseline="0" dirty="0"/>
                        <a:t> Baby </a:t>
                      </a:r>
                      <a:r>
                        <a:rPr lang="de-DE" baseline="0" dirty="0" err="1"/>
                        <a:t>Biscuits</a:t>
                      </a:r>
                      <a:endParaRPr lang="de-DE" baseline="0" dirty="0"/>
                    </a:p>
                    <a:p>
                      <a:endParaRPr lang="de-CH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1.75 je 100g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10% Fett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de-DE" dirty="0"/>
                    </a:p>
                    <a:p>
                      <a:r>
                        <a:rPr lang="de-DE" dirty="0"/>
                        <a:t>23% Zucker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6464">
                <a:tc>
                  <a:txBody>
                    <a:bodyPr/>
                    <a:lstStyle/>
                    <a:p>
                      <a:r>
                        <a:rPr lang="de-DE" dirty="0"/>
                        <a:t>Nestlé </a:t>
                      </a:r>
                      <a:r>
                        <a:rPr lang="de-DE" dirty="0" err="1"/>
                        <a:t>Kinderbiscuits</a:t>
                      </a:r>
                      <a:endParaRPr lang="de-CH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1.73 je 100g (Migros)</a:t>
                      </a:r>
                      <a:endParaRPr lang="de-CH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8.5% Fett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25% Zucker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71617">
                <a:tc>
                  <a:txBody>
                    <a:bodyPr/>
                    <a:lstStyle/>
                    <a:p>
                      <a:r>
                        <a:rPr lang="de-DE" dirty="0" err="1"/>
                        <a:t>Galactina</a:t>
                      </a:r>
                      <a:r>
                        <a:rPr lang="de-DE" dirty="0"/>
                        <a:t>-Plasmon Kinder </a:t>
                      </a:r>
                      <a:r>
                        <a:rPr lang="de-DE" dirty="0" err="1"/>
                        <a:t>Biscuits</a:t>
                      </a:r>
                      <a:r>
                        <a:rPr lang="de-DE" dirty="0"/>
                        <a:t> mit 4 Vitaminen</a:t>
                      </a:r>
                      <a:endParaRPr lang="de-CH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2.39 je 100g (Coop)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8.6% Fett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25% Zucker</a:t>
                      </a:r>
                      <a:endParaRPr lang="de-CH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8A053B78-4956-A1A2-77DE-C5E24376DFFC}"/>
              </a:ext>
            </a:extLst>
          </p:cNvPr>
          <p:cNvGrpSpPr/>
          <p:nvPr/>
        </p:nvGrpSpPr>
        <p:grpSpPr>
          <a:xfrm>
            <a:off x="1042248" y="1114430"/>
            <a:ext cx="9820488" cy="5376945"/>
            <a:chOff x="1042248" y="1114430"/>
            <a:chExt cx="9820488" cy="5376945"/>
          </a:xfrm>
        </p:grpSpPr>
        <p:pic>
          <p:nvPicPr>
            <p:cNvPr id="1033" name="Picture 9" descr="C:\Users\Matzke\1_Annette\Gut-gesund-günstig-essen\Bildmaterial\DSC_0104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89199" y="5238765"/>
              <a:ext cx="3032110" cy="12526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Matzke\1_Annette\Gut-gesund-günstig-essen\Bildmaterial\DSC_0560.JPG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042248" y="1114430"/>
              <a:ext cx="3479061" cy="21237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C:\Users\Matzke\1_Annette\Gut-gesund-günstig-essen\Bildmaterial\DSC_0106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6200000">
              <a:off x="2448797" y="3166254"/>
              <a:ext cx="2000539" cy="21444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" name="Gerade Verbindung 2"/>
            <p:cNvCxnSpPr>
              <a:cxnSpLocks/>
            </p:cNvCxnSpPr>
            <p:nvPr/>
          </p:nvCxnSpPr>
          <p:spPr>
            <a:xfrm>
              <a:off x="4521309" y="2185668"/>
              <a:ext cx="634142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 Verbindung 9"/>
            <p:cNvCxnSpPr>
              <a:cxnSpLocks/>
            </p:cNvCxnSpPr>
            <p:nvPr/>
          </p:nvCxnSpPr>
          <p:spPr>
            <a:xfrm flipV="1">
              <a:off x="4500428" y="3194500"/>
              <a:ext cx="6340529" cy="2619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 Verbindung 10"/>
            <p:cNvCxnSpPr>
              <a:cxnSpLocks/>
            </p:cNvCxnSpPr>
            <p:nvPr/>
          </p:nvCxnSpPr>
          <p:spPr>
            <a:xfrm>
              <a:off x="4521309" y="4120102"/>
              <a:ext cx="6341427" cy="1491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>
              <a:cxnSpLocks/>
            </p:cNvCxnSpPr>
            <p:nvPr/>
          </p:nvCxnSpPr>
          <p:spPr>
            <a:xfrm>
              <a:off x="4499530" y="5238765"/>
              <a:ext cx="63414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itel 1">
            <a:extLst>
              <a:ext uri="{FF2B5EF4-FFF2-40B4-BE49-F238E27FC236}">
                <a16:creationId xmlns:a16="http://schemas.microsoft.com/office/drawing/2014/main" id="{D8B8DAA7-A2DA-CDC8-B6E0-B4040FA4BF0C}"/>
              </a:ext>
            </a:extLst>
          </p:cNvPr>
          <p:cNvSpPr txBox="1">
            <a:spLocks/>
          </p:cNvSpPr>
          <p:nvPr/>
        </p:nvSpPr>
        <p:spPr>
          <a:xfrm>
            <a:off x="1042248" y="153127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Budget: </a:t>
            </a:r>
            <a:r>
              <a:rPr lang="de-DE" sz="3200" b="1" kern="0" dirty="0">
                <a:solidFill>
                  <a:srgbClr val="91BF14"/>
                </a:solidFill>
              </a:rPr>
              <a:t>Kinderlebensmittel</a:t>
            </a:r>
          </a:p>
        </p:txBody>
      </p:sp>
    </p:spTree>
    <p:extLst>
      <p:ext uri="{BB962C8B-B14F-4D97-AF65-F5344CB8AC3E}">
        <p14:creationId xmlns:p14="http://schemas.microsoft.com/office/powerpoint/2010/main" val="385471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877548"/>
              </p:ext>
            </p:extLst>
          </p:nvPr>
        </p:nvGraphicFramePr>
        <p:xfrm>
          <a:off x="1126645" y="1510820"/>
          <a:ext cx="9184004" cy="3383280"/>
        </p:xfrm>
        <a:graphic>
          <a:graphicData uri="http://schemas.openxmlformats.org/drawingml/2006/table">
            <a:tbl>
              <a:tblPr firstRow="1" bandRow="1">
                <a:tableStyleId>{2A488322-F2BA-4B5B-9748-0D474271808F}</a:tableStyleId>
              </a:tblPr>
              <a:tblGrid>
                <a:gridCol w="4654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0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8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2000" dirty="0" err="1">
                          <a:solidFill>
                            <a:schemeClr val="bg1"/>
                          </a:solidFill>
                        </a:rPr>
                        <a:t>Griess</a:t>
                      </a:r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-, Getreidebrei</a:t>
                      </a:r>
                      <a:endParaRPr lang="de-CH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Preis je 100 g</a:t>
                      </a:r>
                      <a:endParaRPr lang="de-CH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>
                          <a:solidFill>
                            <a:schemeClr val="bg1"/>
                          </a:solidFill>
                        </a:rPr>
                        <a:t>Zucker in %</a:t>
                      </a:r>
                      <a:endParaRPr lang="de-CH" sz="20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/>
                        <a:t>Milupa Griessbrei, Migros</a:t>
                      </a:r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1.76</a:t>
                      </a:r>
                      <a:endParaRPr lang="de-C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36.8*</a:t>
                      </a:r>
                      <a:endParaRPr lang="de-C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/>
                        <a:t>Milupa</a:t>
                      </a:r>
                      <a:r>
                        <a:rPr lang="de-DE" sz="2000" baseline="0" dirty="0"/>
                        <a:t> Getreidemischung, Migros</a:t>
                      </a:r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2.27</a:t>
                      </a:r>
                      <a:endParaRPr lang="de-C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36.9*</a:t>
                      </a:r>
                      <a:endParaRPr lang="de-C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/>
                        <a:t>Nestlé Milchgriess Cerealien, Migros</a:t>
                      </a:r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1.60</a:t>
                      </a:r>
                      <a:endParaRPr lang="de-C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21*</a:t>
                      </a:r>
                      <a:endParaRPr lang="de-C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/>
                        <a:t>Nestlé Vollkorn Cerealien, Migros</a:t>
                      </a:r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2.36</a:t>
                      </a:r>
                      <a:endParaRPr lang="de-C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25.4*</a:t>
                      </a:r>
                      <a:endParaRPr lang="de-C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/>
                        <a:t>Hartweizengriess, Migros</a:t>
                      </a:r>
                      <a:endParaRPr lang="de-CH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0.19</a:t>
                      </a:r>
                      <a:endParaRPr lang="de-C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0</a:t>
                      </a:r>
                      <a:endParaRPr lang="de-C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000" dirty="0">
                          <a:solidFill>
                            <a:srgbClr val="FF0000"/>
                          </a:solidFill>
                        </a:rPr>
                        <a:t>Selbsthergestellter</a:t>
                      </a:r>
                      <a:r>
                        <a:rPr lang="de-DE" sz="20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de-DE" sz="2000" baseline="0" dirty="0" err="1">
                          <a:solidFill>
                            <a:srgbClr val="FF0000"/>
                          </a:solidFill>
                        </a:rPr>
                        <a:t>Griessbrei</a:t>
                      </a:r>
                      <a:r>
                        <a:rPr lang="de-DE" sz="2000" baseline="0" dirty="0">
                          <a:solidFill>
                            <a:srgbClr val="FF0000"/>
                          </a:solidFill>
                        </a:rPr>
                        <a:t>:</a:t>
                      </a:r>
                    </a:p>
                    <a:p>
                      <a:r>
                        <a:rPr lang="de-DE" sz="2000" baseline="0" dirty="0"/>
                        <a:t>40 g </a:t>
                      </a:r>
                      <a:r>
                        <a:rPr lang="de-DE" sz="2000" baseline="0" dirty="0" err="1"/>
                        <a:t>Hartweizengriess</a:t>
                      </a:r>
                      <a:r>
                        <a:rPr lang="de-DE" sz="2000" baseline="0" dirty="0"/>
                        <a:t> + 1 gestrichener  TL Zucker (4 g) + 1 TL Rapsöl (0.15 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Ca. 0.10</a:t>
                      </a:r>
                      <a:endParaRPr lang="de-CH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000" dirty="0"/>
                        <a:t>9</a:t>
                      </a:r>
                      <a:endParaRPr lang="de-CH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Rechteck 1"/>
          <p:cNvSpPr/>
          <p:nvPr/>
        </p:nvSpPr>
        <p:spPr>
          <a:xfrm>
            <a:off x="974361" y="5347180"/>
            <a:ext cx="95157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360000" algn="l"/>
              </a:tabLst>
            </a:pPr>
            <a:r>
              <a:rPr lang="de-CH" dirty="0"/>
              <a:t>*	Getreide teilweise in Stärkezucker umgewandelt; inkl. Milchzucker, wenn Milchpulver </a:t>
            </a:r>
            <a:br>
              <a:rPr lang="de-CH" dirty="0"/>
            </a:br>
            <a:r>
              <a:rPr lang="de-CH" dirty="0"/>
              <a:t>       in der Griessmischung enthalten ist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651BFB43-7C1C-D0BB-A11D-784D413CE1F3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Budget: </a:t>
            </a:r>
            <a:r>
              <a:rPr lang="de-DE" sz="3200" b="1" kern="0" dirty="0">
                <a:solidFill>
                  <a:srgbClr val="91BF14"/>
                </a:solidFill>
              </a:rPr>
              <a:t>Kinderlebensmittel</a:t>
            </a:r>
          </a:p>
        </p:txBody>
      </p:sp>
    </p:spTree>
    <p:extLst>
      <p:ext uri="{BB962C8B-B14F-4D97-AF65-F5344CB8AC3E}">
        <p14:creationId xmlns:p14="http://schemas.microsoft.com/office/powerpoint/2010/main" val="177108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Inhaltsplatzhalter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3154122"/>
              </p:ext>
            </p:extLst>
          </p:nvPr>
        </p:nvGraphicFramePr>
        <p:xfrm>
          <a:off x="1991544" y="1256614"/>
          <a:ext cx="9280800" cy="249428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143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37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b="1" dirty="0"/>
                        <a:t>Preis pro Einheit</a:t>
                      </a:r>
                      <a:endParaRPr lang="de-CH" b="1" dirty="0"/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Jährliche Kosten beim Konsum einer Einheit </a:t>
                      </a:r>
                      <a:br>
                        <a:rPr lang="de-DE" dirty="0"/>
                      </a:br>
                      <a:r>
                        <a:rPr lang="de-DE" dirty="0"/>
                        <a:t>täglich			1x</a:t>
                      </a:r>
                      <a:r>
                        <a:rPr lang="de-DE" baseline="0" dirty="0"/>
                        <a:t> pro Woche</a:t>
                      </a:r>
                      <a:endParaRPr lang="de-CH" dirty="0"/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2.5 dl </a:t>
                      </a:r>
                      <a:r>
                        <a:rPr lang="de-CH" dirty="0" err="1"/>
                        <a:t>Redbull</a:t>
                      </a:r>
                      <a:r>
                        <a:rPr lang="de-CH" dirty="0"/>
                        <a:t> für 1.70</a:t>
                      </a:r>
                      <a:endParaRPr lang="de-CH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620.50			88.40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 dl Coca</a:t>
                      </a:r>
                      <a:r>
                        <a:rPr lang="de-DE" baseline="0" dirty="0"/>
                        <a:t> Cola für 1.25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456.25			65.00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 dl Fanta für 1.20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438.00 			62.40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5 dl Eistee für 1.10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407.50 			57.20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1 </a:t>
                      </a:r>
                      <a:r>
                        <a:rPr lang="de-DE" dirty="0" err="1"/>
                        <a:t>Twix</a:t>
                      </a:r>
                      <a:r>
                        <a:rPr lang="de-DE" dirty="0"/>
                        <a:t> vom Kiosk für 1.20</a:t>
                      </a:r>
                      <a:endParaRPr lang="de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438.00 			62.40</a:t>
                      </a:r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feld 8"/>
          <p:cNvSpPr txBox="1"/>
          <p:nvPr/>
        </p:nvSpPr>
        <p:spPr>
          <a:xfrm>
            <a:off x="1991545" y="3789041"/>
            <a:ext cx="7771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/>
              <a:t>Süssgetränke aus 1- oder 1.5 L-Flaschen kosten weniger! Ca. die Hälfte weniger!</a:t>
            </a:r>
          </a:p>
          <a:p>
            <a:r>
              <a:rPr lang="de-DE" sz="1600" b="1" dirty="0"/>
              <a:t>Kosten für 1 Liter Hahnenwasser pro Tag: unter 1 Rappen! </a:t>
            </a:r>
            <a:endParaRPr lang="de-CH" sz="1600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1991545" y="4437113"/>
            <a:ext cx="9280800" cy="1754326"/>
          </a:xfrm>
          <a:prstGeom prst="rect">
            <a:avLst/>
          </a:prstGeom>
          <a:solidFill>
            <a:srgbClr val="91BF14"/>
          </a:solidFill>
          <a:ln w="38100">
            <a:solidFill>
              <a:srgbClr val="91BF14"/>
            </a:solidFill>
          </a:ln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Was kostet ein Ticket für ein Konzert deiner Lieblingsband? Oder für einen Abend mit deinem Lieblingskomiker? Oder ein neues BMX, Lieblings-Pulli, </a:t>
            </a:r>
            <a:r>
              <a:rPr lang="de-DE" b="1" dirty="0" err="1">
                <a:solidFill>
                  <a:schemeClr val="bg1"/>
                </a:solidFill>
              </a:rPr>
              <a:t>Schoot</a:t>
            </a:r>
            <a:r>
              <a:rPr lang="de-DE" b="1" dirty="0">
                <a:solidFill>
                  <a:schemeClr val="bg1"/>
                </a:solidFill>
              </a:rPr>
              <a:t>-Schuhe…?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Für 200 Franken könntest du mindestens 10 mal ins Kino gehen!</a:t>
            </a:r>
          </a:p>
          <a:p>
            <a:endParaRPr lang="de-DE" b="1" dirty="0">
              <a:solidFill>
                <a:schemeClr val="bg1"/>
              </a:solidFill>
            </a:endParaRPr>
          </a:p>
          <a:p>
            <a:r>
              <a:rPr lang="de-DE" b="1" dirty="0">
                <a:solidFill>
                  <a:schemeClr val="bg1"/>
                </a:solidFill>
              </a:rPr>
              <a:t>Ein Skitag mit </a:t>
            </a:r>
            <a:r>
              <a:rPr lang="de-DE" b="1" dirty="0" err="1">
                <a:solidFill>
                  <a:schemeClr val="bg1"/>
                </a:solidFill>
              </a:rPr>
              <a:t>Snow‘n</a:t>
            </a:r>
            <a:r>
              <a:rPr lang="de-DE" b="1" dirty="0">
                <a:solidFill>
                  <a:schemeClr val="bg1"/>
                </a:solidFill>
              </a:rPr>
              <a:t> </a:t>
            </a:r>
            <a:r>
              <a:rPr lang="de-DE" b="1" dirty="0" err="1">
                <a:solidFill>
                  <a:schemeClr val="bg1"/>
                </a:solidFill>
              </a:rPr>
              <a:t>Rail</a:t>
            </a:r>
            <a:r>
              <a:rPr lang="de-DE" b="1" dirty="0">
                <a:solidFill>
                  <a:schemeClr val="bg1"/>
                </a:solidFill>
              </a:rPr>
              <a:t> kostet  in der Regel keine 100 Franken mit ½-Preis-Abo.</a:t>
            </a:r>
          </a:p>
        </p:txBody>
      </p:sp>
      <p:sp>
        <p:nvSpPr>
          <p:cNvPr id="2" name="Rechteck 1"/>
          <p:cNvSpPr/>
          <p:nvPr/>
        </p:nvSpPr>
        <p:spPr>
          <a:xfrm rot="20662257">
            <a:off x="85771" y="1590993"/>
            <a:ext cx="208823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b="1" dirty="0">
                <a:solidFill>
                  <a:srgbClr val="FF0000"/>
                </a:solidFill>
              </a:rPr>
              <a:t>Weniger Süsses kann Sparen helfen!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69D80FA-BE22-301F-7619-BD882A0221F2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1065800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 – Jugendliche: </a:t>
            </a:r>
            <a:r>
              <a:rPr lang="de-DE" sz="3200" b="1" dirty="0">
                <a:solidFill>
                  <a:srgbClr val="91BF14"/>
                </a:solidFill>
              </a:rPr>
              <a:t>Kostenvergleich von Getränken 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1914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418980"/>
              </p:ext>
            </p:extLst>
          </p:nvPr>
        </p:nvGraphicFramePr>
        <p:xfrm>
          <a:off x="1215948" y="1274495"/>
          <a:ext cx="9946038" cy="26327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88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83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4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3133">
                <a:tc>
                  <a:txBody>
                    <a:bodyPr/>
                    <a:lstStyle/>
                    <a:p>
                      <a:r>
                        <a:rPr lang="de-DE" b="1" dirty="0"/>
                        <a:t>Essen beim Fast Food Anbieter</a:t>
                      </a:r>
                      <a:br>
                        <a:rPr lang="de-DE" b="1" dirty="0"/>
                      </a:br>
                      <a:r>
                        <a:rPr lang="de-DE" b="1" dirty="0"/>
                        <a:t>für 1 Person</a:t>
                      </a:r>
                      <a:endParaRPr lang="de-CH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/>
                        <a:t>Ca. Preis</a:t>
                      </a:r>
                    </a:p>
                    <a:p>
                      <a:pPr algn="ctr"/>
                      <a:r>
                        <a:rPr lang="de-DE" b="1" dirty="0"/>
                        <a:t>CHF</a:t>
                      </a:r>
                      <a:endParaRPr lang="de-CH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1 selbst hergestelltes Menü</a:t>
                      </a:r>
                      <a:endParaRPr lang="de-CH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Ca. Preis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CHF pro Pers.</a:t>
                      </a: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r>
                        <a:rPr lang="de-DE" dirty="0"/>
                        <a:t>Happy </a:t>
                      </a:r>
                      <a:r>
                        <a:rPr lang="de-DE" dirty="0" err="1"/>
                        <a:t>Meal</a:t>
                      </a:r>
                      <a:r>
                        <a:rPr lang="de-DE" dirty="0"/>
                        <a:t> </a:t>
                      </a:r>
                      <a:br>
                        <a:rPr lang="de-DE" dirty="0"/>
                      </a:br>
                      <a:r>
                        <a:rPr lang="de-DE" dirty="0"/>
                        <a:t>     (Hamburger, 0.25 dl Getränk)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6.90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 err="1">
                          <a:solidFill>
                            <a:schemeClr val="bg1"/>
                          </a:solidFill>
                        </a:rPr>
                        <a:t>Lauchrisotto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aseline="0">
                          <a:solidFill>
                            <a:schemeClr val="bg1"/>
                          </a:solidFill>
                        </a:rPr>
                        <a:t>2.50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5325">
                <a:tc>
                  <a:txBody>
                    <a:bodyPr/>
                    <a:lstStyle/>
                    <a:p>
                      <a:r>
                        <a:rPr lang="de-DE" dirty="0" err="1"/>
                        <a:t>McMeal</a:t>
                      </a:r>
                      <a:r>
                        <a:rPr lang="de-DE" baseline="0" dirty="0"/>
                        <a:t> Menu </a:t>
                      </a:r>
                      <a:br>
                        <a:rPr lang="de-DE" baseline="0" dirty="0"/>
                      </a:br>
                      <a:r>
                        <a:rPr lang="de-DE" baseline="0" dirty="0"/>
                        <a:t>     (mit 0.4 dl Getränk)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8.90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Bandnudeln in Gorgonzola-Brokkoli-Sauce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aseline="0" dirty="0">
                          <a:solidFill>
                            <a:schemeClr val="bg1"/>
                          </a:solidFill>
                        </a:rPr>
                        <a:t>5.20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896">
                <a:tc>
                  <a:txBody>
                    <a:bodyPr/>
                    <a:lstStyle/>
                    <a:p>
                      <a:r>
                        <a:rPr lang="de-DE" dirty="0"/>
                        <a:t>Menu Medium </a:t>
                      </a:r>
                      <a:br>
                        <a:rPr lang="de-DE" dirty="0"/>
                      </a:br>
                      <a:r>
                        <a:rPr lang="de-DE" dirty="0"/>
                        <a:t>     (</a:t>
                      </a:r>
                      <a:r>
                        <a:rPr lang="de-DE" dirty="0" err="1"/>
                        <a:t>BigMac</a:t>
                      </a:r>
                      <a:r>
                        <a:rPr lang="de-DE" dirty="0"/>
                        <a:t>, 0.4 dl Getränk)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11.70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Hamburger, Salat und</a:t>
                      </a:r>
                      <a:r>
                        <a:rPr lang="de-DE" baseline="0" dirty="0">
                          <a:solidFill>
                            <a:schemeClr val="bg1"/>
                          </a:solidFill>
                        </a:rPr>
                        <a:t> Glace 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6.50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Tabel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5795634"/>
              </p:ext>
            </p:extLst>
          </p:nvPr>
        </p:nvGraphicFramePr>
        <p:xfrm>
          <a:off x="1215947" y="4448046"/>
          <a:ext cx="9946037" cy="22133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676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92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929">
                <a:tc>
                  <a:txBody>
                    <a:bodyPr/>
                    <a:lstStyle/>
                    <a:p>
                      <a:r>
                        <a:rPr lang="de-DE" b="1" dirty="0"/>
                        <a:t>Pizza </a:t>
                      </a:r>
                      <a:r>
                        <a:rPr lang="de-DE" b="1" dirty="0" err="1"/>
                        <a:t>Prosciutto</a:t>
                      </a:r>
                      <a:r>
                        <a:rPr lang="de-DE" b="1" dirty="0"/>
                        <a:t> - Fertig</a:t>
                      </a:r>
                      <a:endParaRPr lang="de-CH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b="1" dirty="0"/>
                        <a:t>ca.</a:t>
                      </a:r>
                      <a:r>
                        <a:rPr lang="de-DE" b="1" baseline="0" dirty="0"/>
                        <a:t> </a:t>
                      </a:r>
                      <a:r>
                        <a:rPr lang="de-DE" b="1" dirty="0"/>
                        <a:t>Preis CHF</a:t>
                      </a:r>
                      <a:endParaRPr lang="de-CH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selbst hergestellte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 Pizza </a:t>
                      </a:r>
                      <a:r>
                        <a:rPr lang="de-DE" b="1" baseline="0" dirty="0" err="1">
                          <a:solidFill>
                            <a:schemeClr val="bg1"/>
                          </a:solidFill>
                        </a:rPr>
                        <a:t>Prosciutto</a:t>
                      </a: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: </a:t>
                      </a:r>
                      <a:br>
                        <a:rPr lang="de-DE" b="1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de-DE" b="1" baseline="0" dirty="0">
                          <a:solidFill>
                            <a:schemeClr val="bg1"/>
                          </a:solidFill>
                        </a:rPr>
                        <a:t>1 Blech für 3-</a:t>
                      </a:r>
                      <a:r>
                        <a:rPr lang="de-DE" b="1" dirty="0">
                          <a:solidFill>
                            <a:schemeClr val="bg1"/>
                          </a:solidFill>
                        </a:rPr>
                        <a:t>4 Personen</a:t>
                      </a:r>
                      <a:endParaRPr lang="de-CH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1985">
                <a:tc>
                  <a:txBody>
                    <a:bodyPr/>
                    <a:lstStyle/>
                    <a:p>
                      <a:r>
                        <a:rPr lang="de-CH" dirty="0"/>
                        <a:t>1</a:t>
                      </a:r>
                      <a:r>
                        <a:rPr lang="de-CH" baseline="0" dirty="0"/>
                        <a:t> </a:t>
                      </a:r>
                      <a:r>
                        <a:rPr lang="de-CH" dirty="0"/>
                        <a:t>Tiefkühl-Pizza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5.00</a:t>
                      </a:r>
                      <a:r>
                        <a:rPr lang="de-DE" baseline="0" dirty="0"/>
                        <a:t> – 6.00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rowSpan="3">
                  <a:txBody>
                    <a:bodyPr/>
                    <a:lstStyle/>
                    <a:p>
                      <a:r>
                        <a:rPr lang="de-CH" dirty="0">
                          <a:solidFill>
                            <a:schemeClr val="bg1"/>
                          </a:solidFill>
                        </a:rPr>
                        <a:t>Ca. Preis: 	                                        9.85</a:t>
                      </a:r>
                    </a:p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Pro Person:                                                       2.50</a:t>
                      </a:r>
                      <a:endParaRPr lang="de-C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91BF1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7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CH" dirty="0"/>
                        <a:t>1 Familienpizza für 4 Pers.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13.00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C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218">
                <a:tc>
                  <a:txBody>
                    <a:bodyPr/>
                    <a:lstStyle/>
                    <a:p>
                      <a:r>
                        <a:rPr lang="de-DE" baseline="0" dirty="0"/>
                        <a:t>1 Pizza Take </a:t>
                      </a:r>
                      <a:r>
                        <a:rPr lang="de-DE" baseline="0" dirty="0" err="1"/>
                        <a:t>Away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/>
                        <a:t>11.00</a:t>
                      </a:r>
                      <a:endParaRPr lang="de-CH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de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Textfeld 2"/>
          <p:cNvSpPr txBox="1"/>
          <p:nvPr/>
        </p:nvSpPr>
        <p:spPr>
          <a:xfrm>
            <a:off x="1200150" y="4021564"/>
            <a:ext cx="6883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Getränk: </a:t>
            </a:r>
            <a:r>
              <a:rPr lang="de-DE" dirty="0" err="1"/>
              <a:t>Hahnenburger</a:t>
            </a:r>
            <a:r>
              <a:rPr lang="de-DE" dirty="0"/>
              <a:t>, Tee oder selbstgemachte </a:t>
            </a:r>
            <a:r>
              <a:rPr lang="de-DE" dirty="0" err="1"/>
              <a:t>alkholfreie</a:t>
            </a:r>
            <a:r>
              <a:rPr lang="de-DE" dirty="0"/>
              <a:t> Drinks</a:t>
            </a:r>
            <a:endParaRPr lang="de-CH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2464B1BD-C91B-79A3-B3BB-2EAD8E47FB9E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1065800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Budget – Jugendliche: </a:t>
            </a:r>
            <a:r>
              <a:rPr lang="de-DE" sz="3200" b="1" dirty="0">
                <a:solidFill>
                  <a:srgbClr val="91BF14"/>
                </a:solidFill>
              </a:rPr>
              <a:t>Self-made-Küche – Kostenvergleich  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85329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6DF15395-567C-7DB5-FB97-25D7434E0D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29838" y="1825625"/>
            <a:ext cx="4473526" cy="4351338"/>
          </a:xfrm>
        </p:spPr>
        <p:txBody>
          <a:bodyPr/>
          <a:lstStyle/>
          <a:p>
            <a:pPr marL="0" indent="0">
              <a:buNone/>
            </a:pPr>
            <a:endParaRPr lang="de-CH" dirty="0"/>
          </a:p>
          <a:p>
            <a:r>
              <a:rPr lang="de-CH" dirty="0"/>
              <a:t>1 Schnaps (0.2 dl)</a:t>
            </a:r>
          </a:p>
          <a:p>
            <a:r>
              <a:rPr lang="de-CH" dirty="0"/>
              <a:t>1 grosser Schnaps (0.4 dl)</a:t>
            </a:r>
          </a:p>
          <a:p>
            <a:r>
              <a:rPr lang="de-CH" dirty="0"/>
              <a:t>1 dl Rotwein</a:t>
            </a:r>
          </a:p>
          <a:p>
            <a:r>
              <a:rPr lang="de-CH" dirty="0"/>
              <a:t>1 dl Weisswein</a:t>
            </a:r>
          </a:p>
          <a:p>
            <a:r>
              <a:rPr lang="de-CH" dirty="0"/>
              <a:t>3 dl Bier</a:t>
            </a:r>
          </a:p>
          <a:p>
            <a:r>
              <a:rPr lang="de-CH" dirty="0"/>
              <a:t>5 dl Bier</a:t>
            </a:r>
          </a:p>
          <a:p>
            <a:r>
              <a:rPr lang="de-CH" dirty="0"/>
              <a:t>1 </a:t>
            </a:r>
            <a:r>
              <a:rPr lang="de-CH" dirty="0" err="1"/>
              <a:t>Apérol</a:t>
            </a:r>
            <a:r>
              <a:rPr lang="de-CH" dirty="0"/>
              <a:t>-Spritz (2.5 dl)</a:t>
            </a:r>
          </a:p>
          <a:p>
            <a:pPr marL="0" indent="0">
              <a:buNone/>
            </a:pPr>
            <a:endParaRPr lang="de-CH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A6B15-6C36-44C3-BEA4-D94909A1269E}" type="slidenum">
              <a:rPr lang="de-CH" smtClean="0"/>
              <a:pPr/>
              <a:t>17</a:t>
            </a:fld>
            <a:endParaRPr lang="de-CH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CC2875C3-E0AD-8D4B-48B5-1DF5EBF5B818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1065800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Alkohol, alkoholische Getränke</a:t>
            </a:r>
            <a:endParaRPr lang="de-DE" sz="3200" b="1" kern="0" dirty="0">
              <a:solidFill>
                <a:srgbClr val="0070C0"/>
              </a:solidFill>
            </a:endParaRPr>
          </a:p>
        </p:txBody>
      </p:sp>
      <p:sp>
        <p:nvSpPr>
          <p:cNvPr id="9" name="Inhaltsplatzhalter 8">
            <a:extLst>
              <a:ext uri="{FF2B5EF4-FFF2-40B4-BE49-F238E27FC236}">
                <a16:creationId xmlns:a16="http://schemas.microsoft.com/office/drawing/2014/main" id="{B5F0E681-4E8E-E28B-F209-8BC6E1CD4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60096" y="1836518"/>
            <a:ext cx="3801718" cy="4351338"/>
          </a:xfrm>
        </p:spPr>
        <p:txBody>
          <a:bodyPr/>
          <a:lstStyle/>
          <a:p>
            <a:pPr marL="0" indent="0">
              <a:buNone/>
            </a:pPr>
            <a:r>
              <a:rPr lang="de-CH" dirty="0"/>
              <a:t>Alkoholgehalt ca.</a:t>
            </a:r>
          </a:p>
          <a:p>
            <a:pPr marL="0" indent="0">
              <a:buNone/>
            </a:pPr>
            <a:r>
              <a:rPr lang="de-CH" dirty="0"/>
              <a:t>7 g</a:t>
            </a:r>
          </a:p>
          <a:p>
            <a:pPr marL="0" indent="0">
              <a:buNone/>
            </a:pPr>
            <a:r>
              <a:rPr lang="de-CH" dirty="0"/>
              <a:t>14 g</a:t>
            </a:r>
          </a:p>
          <a:p>
            <a:pPr marL="0" indent="0">
              <a:buNone/>
            </a:pPr>
            <a:r>
              <a:rPr lang="de-CH" dirty="0"/>
              <a:t>10 g</a:t>
            </a:r>
          </a:p>
          <a:p>
            <a:pPr marL="0" indent="0">
              <a:buNone/>
            </a:pPr>
            <a:r>
              <a:rPr lang="de-CH" dirty="0"/>
              <a:t>10 g</a:t>
            </a:r>
          </a:p>
          <a:p>
            <a:pPr marL="0" indent="0">
              <a:buNone/>
            </a:pPr>
            <a:r>
              <a:rPr lang="de-CH" dirty="0"/>
              <a:t>12 g</a:t>
            </a:r>
          </a:p>
          <a:p>
            <a:pPr marL="0" indent="0">
              <a:buNone/>
            </a:pPr>
            <a:r>
              <a:rPr lang="de-CH" dirty="0"/>
              <a:t>20 g</a:t>
            </a:r>
          </a:p>
          <a:p>
            <a:pPr marL="0" indent="0">
              <a:buNone/>
            </a:pPr>
            <a:r>
              <a:rPr lang="de-CH" dirty="0"/>
              <a:t>20 g</a:t>
            </a:r>
          </a:p>
        </p:txBody>
      </p:sp>
    </p:spTree>
    <p:extLst>
      <p:ext uri="{BB962C8B-B14F-4D97-AF65-F5344CB8AC3E}">
        <p14:creationId xmlns:p14="http://schemas.microsoft.com/office/powerpoint/2010/main" val="7255739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1813008" y="5995571"/>
            <a:ext cx="477989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/>
              <a:t>Aus: </a:t>
            </a:r>
          </a:p>
          <a:p>
            <a:pPr marL="285750" indent="-285750" defTabSz="360000">
              <a:buFont typeface="Arial" panose="020B0604020202020204" pitchFamily="34" charset="0"/>
              <a:buChar char="•"/>
            </a:pPr>
            <a:r>
              <a:rPr lang="de-DE" sz="1400" dirty="0"/>
              <a:t>Alkohol im Körper – Wirkung und Abbau. Sucht Schweiz.</a:t>
            </a:r>
          </a:p>
          <a:p>
            <a:pPr marL="285750" indent="-285750" defTabSz="360000">
              <a:buFont typeface="Arial" panose="020B0604020202020204" pitchFamily="34" charset="0"/>
              <a:buChar char="•"/>
            </a:pPr>
            <a:r>
              <a:rPr lang="de-DE" sz="1400" dirty="0"/>
              <a:t>Gesundheitsinformation.de, Alkohol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81957" y="1405874"/>
            <a:ext cx="3230563" cy="293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feld 1"/>
          <p:cNvSpPr txBox="1"/>
          <p:nvPr/>
        </p:nvSpPr>
        <p:spPr>
          <a:xfrm>
            <a:off x="5130483" y="1623404"/>
            <a:ext cx="606518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/>
              <a:t>Beispiel:</a:t>
            </a:r>
          </a:p>
          <a:p>
            <a:r>
              <a:rPr lang="de-DE" sz="2000" dirty="0"/>
              <a:t>Mann, 80 kg, trinkt auf leeren Magen 3 Gläser Bier </a:t>
            </a:r>
          </a:p>
          <a:p>
            <a:r>
              <a:rPr lang="de-DE" sz="2000" dirty="0"/>
              <a:t>(12 g Alkohol pro 3dl) -&gt; 0.66 Promille</a:t>
            </a:r>
          </a:p>
          <a:p>
            <a:endParaRPr lang="de-DE" sz="2000" dirty="0"/>
          </a:p>
          <a:p>
            <a:r>
              <a:rPr lang="de-DE" sz="2000" dirty="0"/>
              <a:t>Frau, 60 kg, trinkt auf leeren Magen 2 Gläser Campari </a:t>
            </a:r>
          </a:p>
          <a:p>
            <a:r>
              <a:rPr lang="de-DE" sz="2000" dirty="0"/>
              <a:t>(je Glas 12 g Alkohol) - &gt; 0.72 Promille</a:t>
            </a:r>
          </a:p>
          <a:p>
            <a:endParaRPr lang="de-DE" sz="2000" dirty="0"/>
          </a:p>
          <a:p>
            <a:r>
              <a:rPr lang="de-DE" sz="2000" dirty="0"/>
              <a:t>Promillegrenze für Autofahrer CH = 0.5 Promille!</a:t>
            </a:r>
            <a:endParaRPr lang="de-CH" sz="2000" dirty="0"/>
          </a:p>
        </p:txBody>
      </p:sp>
      <p:sp>
        <p:nvSpPr>
          <p:cNvPr id="3" name="Rechteck 2"/>
          <p:cNvSpPr/>
          <p:nvPr/>
        </p:nvSpPr>
        <p:spPr>
          <a:xfrm>
            <a:off x="1899920" y="2460949"/>
            <a:ext cx="131576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E305C5C-B911-A9BB-7F86-B803AA90892F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1065800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Alkohol, alkoholische Getränke: </a:t>
            </a:r>
            <a:r>
              <a:rPr lang="de-DE" sz="3200" b="1" dirty="0">
                <a:solidFill>
                  <a:srgbClr val="91BF14"/>
                </a:solidFill>
              </a:rPr>
              <a:t>Alkohol-Abbau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A7CBFB3-542F-BB98-7BC4-4E640B99BEBC}"/>
              </a:ext>
            </a:extLst>
          </p:cNvPr>
          <p:cNvSpPr txBox="1"/>
          <p:nvPr/>
        </p:nvSpPr>
        <p:spPr>
          <a:xfrm>
            <a:off x="1899920" y="4578928"/>
            <a:ext cx="582698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2000" b="1" dirty="0"/>
              <a:t>Alkoholabbau pro Stunde</a:t>
            </a:r>
            <a:r>
              <a:rPr lang="de-CH" sz="2000" dirty="0"/>
              <a:t>:</a:t>
            </a:r>
          </a:p>
          <a:p>
            <a:r>
              <a:rPr lang="de-CH" sz="2000" dirty="0"/>
              <a:t>Ungefähr 0.1 Promille pro Stunde bei Frauen</a:t>
            </a:r>
          </a:p>
          <a:p>
            <a:r>
              <a:rPr lang="de-CH" sz="2000" dirty="0" err="1"/>
              <a:t>Ungefährt</a:t>
            </a:r>
            <a:r>
              <a:rPr lang="de-CH" sz="2000" dirty="0"/>
              <a:t>  0.1-0.2 Promille pro Stunde bei Männern</a:t>
            </a:r>
          </a:p>
        </p:txBody>
      </p:sp>
    </p:spTree>
    <p:extLst>
      <p:ext uri="{BB962C8B-B14F-4D97-AF65-F5344CB8AC3E}">
        <p14:creationId xmlns:p14="http://schemas.microsoft.com/office/powerpoint/2010/main" val="2384723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1991544" y="1628801"/>
            <a:ext cx="828092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>
                <a:solidFill>
                  <a:srgbClr val="91BF14"/>
                </a:solidFill>
              </a:rPr>
              <a:t>0,2 bis 0,5 Promille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Leichte Verminderung von Seh- und Hörvermögen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Nachlassen von Aufmerksamkeit, Konzentration, und Reaktionsvermögen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Kritikfähigkeit, Urteilsfähigkeit sinken, die Risikobereitschaft steigt </a:t>
            </a:r>
          </a:p>
          <a:p>
            <a:endParaRPr lang="de-CH" sz="2000" dirty="0"/>
          </a:p>
          <a:p>
            <a:r>
              <a:rPr lang="de-CH" sz="2400" b="1" dirty="0">
                <a:solidFill>
                  <a:srgbClr val="91BF14"/>
                </a:solidFill>
              </a:rPr>
              <a:t>ab 0,5 Promille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Probleme mit Nachtsicht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Störungen des Gleichgewichts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Probleme mit Konzentrationsfähigkeit, deutliche Verlängerung der Reaktionszeit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Enthemmung und Selbstüberschätzung nehmen zu</a:t>
            </a:r>
          </a:p>
          <a:p>
            <a:endParaRPr lang="de-CH" sz="2000" dirty="0"/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BD7AE47B-02CE-6E60-9502-3FA6D23DA304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1065800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Alkohol, alkoholische Getränke: </a:t>
            </a:r>
            <a:r>
              <a:rPr lang="de-DE" sz="3200" b="1" dirty="0">
                <a:solidFill>
                  <a:srgbClr val="91BF14"/>
                </a:solidFill>
              </a:rPr>
              <a:t>Wirkung von Alkohol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2440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933450" y="1265674"/>
            <a:ext cx="106299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2400" b="1" dirty="0">
                <a:solidFill>
                  <a:srgbClr val="91BF14"/>
                </a:solidFill>
              </a:rPr>
              <a:t>ab 0,8 Promille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Weiterer Rückgang der Sehfähigkeit, Wahrnehmung von Gegenständen und räumliches Sehen sind beeinträchtigt, das Blickfeld verengt sich (Tunnelblick)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Steigende Gleichgewichtsstörungen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Ausgeprägte Konzentrationsschwäche, stark verlängerte Reaktionszeit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Steigende Selbstüberschätzung, Euphorie, zunehmende Enthemmung </a:t>
            </a:r>
          </a:p>
          <a:p>
            <a:endParaRPr lang="de-CH" sz="2000" dirty="0"/>
          </a:p>
          <a:p>
            <a:r>
              <a:rPr lang="de-CH" sz="2400" b="1" dirty="0">
                <a:solidFill>
                  <a:srgbClr val="91BF14"/>
                </a:solidFill>
              </a:rPr>
              <a:t>1,0 bis 2,0 Promille: Rauschstadium</a:t>
            </a:r>
          </a:p>
          <a:p>
            <a:endParaRPr lang="de-CH" sz="2000" dirty="0"/>
          </a:p>
          <a:p>
            <a:r>
              <a:rPr lang="de-CH" sz="2400" b="1" dirty="0">
                <a:solidFill>
                  <a:srgbClr val="91BF14"/>
                </a:solidFill>
              </a:rPr>
              <a:t>2,0 bis 3,0 Promille: Betäubungsstadium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Ausgeprägte Gleichgewichts- und Konzentrationsstörungen, Reaktionsvermögen kaum noch vorhanden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Muskelerschlaffung,  Gedächtnis- und Bewusstseinsstörungen, Verwirrtheit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sz="2000" dirty="0"/>
              <a:t>Erbrechen </a:t>
            </a:r>
          </a:p>
          <a:p>
            <a:endParaRPr lang="de-CH" sz="2000" dirty="0"/>
          </a:p>
          <a:p>
            <a:r>
              <a:rPr lang="de-CH" sz="2400" b="1" dirty="0">
                <a:solidFill>
                  <a:srgbClr val="91BF14"/>
                </a:solidFill>
              </a:rPr>
              <a:t>3,0 bis 5,0 Promille: Lähmungsstadium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2442FDBA-D250-E817-A832-BA1EB43D1E18}"/>
              </a:ext>
            </a:extLst>
          </p:cNvPr>
          <p:cNvSpPr txBox="1">
            <a:spLocks/>
          </p:cNvSpPr>
          <p:nvPr/>
        </p:nvSpPr>
        <p:spPr>
          <a:xfrm>
            <a:off x="974361" y="413892"/>
            <a:ext cx="10658006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200" b="1" dirty="0"/>
              <a:t>Alkohol, alkoholische Getränke: </a:t>
            </a:r>
            <a:r>
              <a:rPr lang="de-DE" sz="3200" b="1" dirty="0">
                <a:solidFill>
                  <a:srgbClr val="91BF14"/>
                </a:solidFill>
              </a:rPr>
              <a:t>Wirkung von Alkohol</a:t>
            </a:r>
            <a:endParaRPr lang="de-DE" sz="3200" b="1" kern="0" dirty="0">
              <a:solidFill>
                <a:srgbClr val="91BF1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639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3189</Words>
  <Application>Microsoft Office PowerPoint</Application>
  <PresentationFormat>Breitbild</PresentationFormat>
  <Paragraphs>532</Paragraphs>
  <Slides>20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30" baseType="lpstr">
      <vt:lpstr>ＭＳ Ｐゴシック</vt:lpstr>
      <vt:lpstr>Aptos</vt:lpstr>
      <vt:lpstr>Aptos   </vt:lpstr>
      <vt:lpstr>Aptos Display</vt:lpstr>
      <vt:lpstr>Arial</vt:lpstr>
      <vt:lpstr>Calibri</vt:lpstr>
      <vt:lpstr>Calibri  </vt:lpstr>
      <vt:lpstr>Cambria</vt:lpstr>
      <vt:lpstr>Times New Roman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Alternative Calciumquellen im Preisvergleich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Annette Matzke</dc:creator>
  <cp:lastModifiedBy>Esther Jost</cp:lastModifiedBy>
  <cp:revision>24</cp:revision>
  <dcterms:created xsi:type="dcterms:W3CDTF">2025-06-25T13:45:26Z</dcterms:created>
  <dcterms:modified xsi:type="dcterms:W3CDTF">2026-10-15T09:32:48Z</dcterms:modified>
</cp:coreProperties>
</file>